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2"/>
  </p:notesMasterIdLst>
  <p:sldIdLst>
    <p:sldId id="276" r:id="rId5"/>
    <p:sldId id="277" r:id="rId6"/>
    <p:sldId id="278" r:id="rId7"/>
    <p:sldId id="288" r:id="rId8"/>
    <p:sldId id="289" r:id="rId9"/>
    <p:sldId id="281" r:id="rId10"/>
    <p:sldId id="282" r:id="rId11"/>
  </p:sldIdLst>
  <p:sldSz cx="2990850" cy="2990850"/>
  <p:notesSz cx="6858000" cy="9144000"/>
  <p:defaultTextStyle>
    <a:defPPr>
      <a:defRPr lang="fr-FR"/>
    </a:defPPr>
    <a:lvl1pPr marL="0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1pPr>
    <a:lvl2pPr marL="351678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2pPr>
    <a:lvl3pPr marL="703356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3pPr>
    <a:lvl4pPr marL="1055035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4pPr>
    <a:lvl5pPr marL="1406713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5pPr>
    <a:lvl6pPr marL="1758391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6pPr>
    <a:lvl7pPr marL="2110069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7pPr>
    <a:lvl8pPr marL="2461748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8pPr>
    <a:lvl9pPr marL="2813426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utro" id="{F7F85BC2-12C2-4BBA-A176-28610094D2F7}">
          <p14:sldIdLst>
            <p14:sldId id="276"/>
            <p14:sldId id="277"/>
            <p14:sldId id="278"/>
            <p14:sldId id="288"/>
            <p14:sldId id="289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47" userDrawn="1">
          <p15:clr>
            <a:srgbClr val="A4A3A4"/>
          </p15:clr>
        </p15:guide>
        <p15:guide id="2" pos="94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8AD7E09-159A-8B61-ACBA-4FF9F1D89002}" name="Taisie Lewis" initials="TL" userId="S::Taisie.Lewis@ipsos.com::c7c8262a-558a-4d17-a5ed-72c32fd16d05" providerId="AD"/>
  <p188:author id="{CDD58921-FF5B-2CCF-0188-AC9D3F43B454}" name="BOYLE, Patrick (NHS ENGLAND - X24)" initials="BX" userId="S::patrickboyle@nhs.net::e3fa1250-e479-41d8-943a-c01e97a473ca" providerId="AD"/>
  <p188:author id="{70E24338-3146-0EA8-2138-B8038942DD4E}" name="Emily Fudge" initials="EF" userId="S::Emily.Fudge@ipsos.com::548bb34b-5231-4b00-95b5-8dddc6f650b9" providerId="AD"/>
  <p188:author id="{711ABB45-2EA3-4E40-E797-8BBC453DE3D5}" name="Jane Stevens" initials="JS" userId="S::Jane.Stevens@ipsos.com::0f6c4322-34ec-4bf7-ad3f-c7c4f2e7ba59" providerId="AD"/>
  <p188:author id="{8978F862-DBF5-8A88-EEC2-EBD09CB9793F}" name="ATHERTON, Hannah (NHS ENGLAND - X24)" initials="HA" userId="S::hannah.atherton@nhs.net::76d628d7-c9f4-4dd3-8e78-acda160d5dd6" providerId="AD"/>
  <p188:author id="{1A47F58E-52CF-0411-FCD3-9CBCE186EF8B}" name="Katherine Fisher" initials="KF" userId="S::Katherine.Fisher@ipsos.com::cccb9a01-84e3-4c67-b7b6-0bcbef4b31d6" providerId="AD"/>
  <p188:author id="{95DAEBA1-8B81-34CF-80A5-A5B37D82CE89}" name="RODRIGUES, Pedro (NHS ENGLAND - X24)" initials="PR" userId="S::pedro.rodrigues4@nhs.net::5082fc15-99a6-4c76-85df-8cb376611309" providerId="AD"/>
  <p188:author id="{616E2BF6-C723-7FFA-3B31-502A6DF84047}" name="MAKOJNIK, Nina (NHS ENGLAND - X24)" initials="NM" userId="S::nina.makojnik@nhs.net::cb111d03-51ba-4bab-a25b-911c3a4d68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0030F2"/>
    <a:srgbClr val="F2F2F2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86" d="100"/>
          <a:sy n="186" d="100"/>
        </p:scale>
        <p:origin x="3222" y="132"/>
      </p:cViewPr>
      <p:guideLst>
        <p:guide orient="horz" pos="647"/>
        <p:guide pos="9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ry Levett" userId="2b822d05-df0d-4636-b9b1-3c36ee20f37e" providerId="ADAL" clId="{6EF6BEF1-7E99-403E-9A6B-F47D28587975}"/>
    <pc:docChg chg="modSld">
      <pc:chgData name="Garry Levett" userId="2b822d05-df0d-4636-b9b1-3c36ee20f37e" providerId="ADAL" clId="{6EF6BEF1-7E99-403E-9A6B-F47D28587975}" dt="2024-12-04T12:46:04.085" v="14"/>
      <pc:docMkLst>
        <pc:docMk/>
      </pc:docMkLst>
      <pc:sldChg chg="modSp mod modTransition">
        <pc:chgData name="Garry Levett" userId="2b822d05-df0d-4636-b9b1-3c36ee20f37e" providerId="ADAL" clId="{6EF6BEF1-7E99-403E-9A6B-F47D28587975}" dt="2024-12-04T12:45:17.988" v="8"/>
        <pc:sldMkLst>
          <pc:docMk/>
          <pc:sldMk cId="2456136549" sldId="276"/>
        </pc:sldMkLst>
        <pc:spChg chg="mod">
          <ac:chgData name="Garry Levett" userId="2b822d05-df0d-4636-b9b1-3c36ee20f37e" providerId="ADAL" clId="{6EF6BEF1-7E99-403E-9A6B-F47D28587975}" dt="2024-12-04T12:44:53.301" v="3" actId="1037"/>
          <ac:spMkLst>
            <pc:docMk/>
            <pc:sldMk cId="2456136549" sldId="276"/>
            <ac:spMk id="14" creationId="{E4D1A3B2-3765-6C66-E033-DFD0D6EE3E4F}"/>
          </ac:spMkLst>
        </pc:spChg>
      </pc:sldChg>
      <pc:sldChg chg="modTransition">
        <pc:chgData name="Garry Levett" userId="2b822d05-df0d-4636-b9b1-3c36ee20f37e" providerId="ADAL" clId="{6EF6BEF1-7E99-403E-9A6B-F47D28587975}" dt="2024-12-04T12:45:25.323" v="9"/>
        <pc:sldMkLst>
          <pc:docMk/>
          <pc:sldMk cId="1513071315" sldId="277"/>
        </pc:sldMkLst>
      </pc:sldChg>
      <pc:sldChg chg="modTransition">
        <pc:chgData name="Garry Levett" userId="2b822d05-df0d-4636-b9b1-3c36ee20f37e" providerId="ADAL" clId="{6EF6BEF1-7E99-403E-9A6B-F47D28587975}" dt="2024-12-04T12:45:32.724" v="10"/>
        <pc:sldMkLst>
          <pc:docMk/>
          <pc:sldMk cId="1296231139" sldId="278"/>
        </pc:sldMkLst>
      </pc:sldChg>
      <pc:sldChg chg="modTransition">
        <pc:chgData name="Garry Levett" userId="2b822d05-df0d-4636-b9b1-3c36ee20f37e" providerId="ADAL" clId="{6EF6BEF1-7E99-403E-9A6B-F47D28587975}" dt="2024-12-04T12:45:56.275" v="13"/>
        <pc:sldMkLst>
          <pc:docMk/>
          <pc:sldMk cId="2935210728" sldId="281"/>
        </pc:sldMkLst>
      </pc:sldChg>
      <pc:sldChg chg="modSp mod modTransition">
        <pc:chgData name="Garry Levett" userId="2b822d05-df0d-4636-b9b1-3c36ee20f37e" providerId="ADAL" clId="{6EF6BEF1-7E99-403E-9A6B-F47D28587975}" dt="2024-12-04T12:46:04.085" v="14"/>
        <pc:sldMkLst>
          <pc:docMk/>
          <pc:sldMk cId="184939164" sldId="282"/>
        </pc:sldMkLst>
        <pc:spChg chg="mod">
          <ac:chgData name="Garry Levett" userId="2b822d05-df0d-4636-b9b1-3c36ee20f37e" providerId="ADAL" clId="{6EF6BEF1-7E99-403E-9A6B-F47D28587975}" dt="2024-12-04T12:45:04.436" v="7" actId="1037"/>
          <ac:spMkLst>
            <pc:docMk/>
            <pc:sldMk cId="184939164" sldId="282"/>
            <ac:spMk id="3" creationId="{25F7917A-9277-ED0E-87E1-65220055A176}"/>
          </ac:spMkLst>
        </pc:spChg>
      </pc:sldChg>
      <pc:sldChg chg="modTransition">
        <pc:chgData name="Garry Levett" userId="2b822d05-df0d-4636-b9b1-3c36ee20f37e" providerId="ADAL" clId="{6EF6BEF1-7E99-403E-9A6B-F47D28587975}" dt="2024-12-04T12:45:40.764" v="11"/>
        <pc:sldMkLst>
          <pc:docMk/>
          <pc:sldMk cId="3042480217" sldId="288"/>
        </pc:sldMkLst>
      </pc:sldChg>
      <pc:sldChg chg="modTransition">
        <pc:chgData name="Garry Levett" userId="2b822d05-df0d-4636-b9b1-3c36ee20f37e" providerId="ADAL" clId="{6EF6BEF1-7E99-403E-9A6B-F47D28587975}" dt="2024-12-04T12:45:49.330" v="12"/>
        <pc:sldMkLst>
          <pc:docMk/>
          <pc:sldMk cId="4155183477" sldId="28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571788735224802"/>
          <c:y val="3.6175714274523825E-2"/>
          <c:w val="0.34356212434002592"/>
          <c:h val="0.9276485714509523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B81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DCA-48C1-910A-FD7046BF7676}"/>
              </c:ext>
            </c:extLst>
          </c:dPt>
          <c:dLbls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I don't use any devices</c:v>
                </c:pt>
                <c:pt idx="1">
                  <c:v>Hybrid closed loops</c:v>
                </c:pt>
                <c:pt idx="2">
                  <c:v>Insulin pumps (regularly release insulin)</c:v>
                </c:pt>
                <c:pt idx="3">
                  <c:v>I use other devices</c:v>
                </c:pt>
                <c:pt idx="4">
                  <c:v>Flash glucose monitor or continuous glucose monitor</c:v>
                </c:pt>
                <c:pt idx="5">
                  <c:v>Smart insulin pens</c:v>
                </c:pt>
                <c:pt idx="6">
                  <c:v>Blood sugar monitor and test strips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54</c:v>
                </c:pt>
                <c:pt idx="1">
                  <c:v>0</c:v>
                </c:pt>
                <c:pt idx="2">
                  <c:v>1</c:v>
                </c:pt>
                <c:pt idx="3">
                  <c:v>3</c:v>
                </c:pt>
                <c:pt idx="4">
                  <c:v>4</c:v>
                </c:pt>
                <c:pt idx="5">
                  <c:v>12</c:v>
                </c:pt>
                <c:pt idx="6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97-49B4-A0E2-A254651FD94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081669199"/>
        <c:axId val="1081669679"/>
      </c:barChart>
      <c:catAx>
        <c:axId val="108166919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81669679"/>
        <c:crosses val="autoZero"/>
        <c:auto val="1"/>
        <c:lblAlgn val="ctr"/>
        <c:lblOffset val="100"/>
        <c:noMultiLvlLbl val="0"/>
      </c:catAx>
      <c:valAx>
        <c:axId val="108166967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81669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7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7E073-1E0B-409D-B92A-C831DF1FF15E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D6D31-7BF9-4A0E-9D84-694891C82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808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D6D31-7BF9-4A0E-9D84-694891C823C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950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07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" descr="Header">
            <a:extLst>
              <a:ext uri="{FF2B5EF4-FFF2-40B4-BE49-F238E27FC236}">
                <a16:creationId xmlns:a16="http://schemas.microsoft.com/office/drawing/2014/main" id="{451F5451-CC20-46A2-802F-F9D60C2A6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91" y="173211"/>
            <a:ext cx="2291636" cy="33824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Slide title</a:t>
            </a:r>
            <a:br>
              <a:rPr lang="en-GB"/>
            </a:br>
            <a:r>
              <a:rPr lang="en-GB"/>
              <a:t>room for two lines</a:t>
            </a:r>
          </a:p>
        </p:txBody>
      </p:sp>
      <p:sp>
        <p:nvSpPr>
          <p:cNvPr id="3" name="Body">
            <a:extLst>
              <a:ext uri="{FF2B5EF4-FFF2-40B4-BE49-F238E27FC236}">
                <a16:creationId xmlns:a16="http://schemas.microsoft.com/office/drawing/2014/main" id="{41F54BE0-878D-4EDE-9290-206FC1548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390" y="788847"/>
            <a:ext cx="2771808" cy="16799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change the text styles on the slide master</a:t>
            </a:r>
          </a:p>
          <a:p>
            <a:pPr lvl="1"/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</p:spTree>
    <p:extLst>
      <p:ext uri="{BB962C8B-B14F-4D97-AF65-F5344CB8AC3E}">
        <p14:creationId xmlns:p14="http://schemas.microsoft.com/office/powerpoint/2010/main" val="41297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l" defTabSz="224329" rtl="0" eaLnBrk="1" latinLnBrk="0" hangingPunct="1">
        <a:lnSpc>
          <a:spcPct val="90000"/>
        </a:lnSpc>
        <a:spcBef>
          <a:spcPct val="0"/>
        </a:spcBef>
        <a:buNone/>
        <a:defRPr sz="687" b="1" kern="1200" cap="none" spc="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224329" rtl="0" eaLnBrk="1" latinLnBrk="0" hangingPunct="1">
        <a:lnSpc>
          <a:spcPct val="110000"/>
        </a:lnSpc>
        <a:spcBef>
          <a:spcPts val="98"/>
        </a:spcBef>
        <a:spcAft>
          <a:spcPts val="98"/>
        </a:spcAft>
        <a:buSzPct val="50000"/>
        <a:buFont typeface="HelveticaNeueLT Std Lt Cn" panose="020B0406020202030204" pitchFamily="34" charset="0"/>
        <a:buNone/>
        <a:defRPr sz="343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5430" indent="-65430" algn="l" defTabSz="224329" rtl="0" eaLnBrk="1" latinLnBrk="0" hangingPunct="1">
        <a:lnSpc>
          <a:spcPct val="110000"/>
        </a:lnSpc>
        <a:spcBef>
          <a:spcPts val="98"/>
        </a:spcBef>
        <a:spcAft>
          <a:spcPts val="98"/>
        </a:spcAft>
        <a:buSzPct val="80000"/>
        <a:buFont typeface="Segoe UI" panose="020B0502040204020203" pitchFamily="34" charset="0"/>
        <a:buChar char="●"/>
        <a:defRPr sz="343" kern="1200">
          <a:solidFill>
            <a:schemeClr val="tx1"/>
          </a:solidFill>
          <a:latin typeface="+mn-lt"/>
          <a:ea typeface="+mn-ea"/>
          <a:cs typeface="+mn-cs"/>
        </a:defRPr>
      </a:lvl2pPr>
      <a:lvl3pPr marL="154616" indent="-63872" algn="l" defTabSz="224329" rtl="0" eaLnBrk="1" latinLnBrk="0" hangingPunct="1">
        <a:lnSpc>
          <a:spcPct val="110000"/>
        </a:lnSpc>
        <a:spcBef>
          <a:spcPts val="98"/>
        </a:spcBef>
        <a:spcAft>
          <a:spcPts val="98"/>
        </a:spcAft>
        <a:buFont typeface="Arial" panose="020B0604020202020204" pitchFamily="34" charset="0"/>
        <a:buChar char="‒"/>
        <a:defRPr sz="343" kern="1200">
          <a:solidFill>
            <a:schemeClr val="tx1"/>
          </a:solidFill>
          <a:latin typeface="+mn-lt"/>
          <a:ea typeface="+mn-ea"/>
          <a:cs typeface="+mn-cs"/>
        </a:defRPr>
      </a:lvl3pPr>
      <a:lvl4pPr marL="242245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343" kern="1200">
          <a:solidFill>
            <a:schemeClr val="tx1"/>
          </a:solidFill>
          <a:latin typeface="+mn-lt"/>
          <a:ea typeface="+mn-ea"/>
          <a:cs typeface="+mn-cs"/>
        </a:defRPr>
      </a:lvl4pPr>
      <a:lvl5pPr marL="309622" indent="-56083" algn="l" defTabSz="224329" rtl="0" eaLnBrk="1" latinLnBrk="0" hangingPunct="1">
        <a:lnSpc>
          <a:spcPct val="90000"/>
        </a:lnSpc>
        <a:spcBef>
          <a:spcPts val="122"/>
        </a:spcBef>
        <a:buFont typeface="HelveticaNeueLT Std Lt Cn" panose="020B0406020202030204" pitchFamily="34" charset="0"/>
        <a:buChar char="−"/>
        <a:defRPr sz="343" kern="1200">
          <a:solidFill>
            <a:schemeClr val="tx1"/>
          </a:solidFill>
          <a:latin typeface="+mn-lt"/>
          <a:ea typeface="+mn-ea"/>
          <a:cs typeface="+mn-cs"/>
        </a:defRPr>
      </a:lvl5pPr>
      <a:lvl6pPr marL="616906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6pPr>
      <a:lvl7pPr marL="729071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7pPr>
      <a:lvl8pPr marL="841236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8pPr>
      <a:lvl9pPr marL="953400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1pPr>
      <a:lvl2pPr marL="112165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2pPr>
      <a:lvl3pPr marL="224329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3pPr>
      <a:lvl4pPr marL="336494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4pPr>
      <a:lvl5pPr marL="448659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5pPr>
      <a:lvl6pPr marL="560824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6pPr>
      <a:lvl7pPr marL="672988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7pPr>
      <a:lvl8pPr marL="785154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8pPr>
      <a:lvl9pPr marL="897318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37" userDrawn="1">
          <p15:clr>
            <a:srgbClr val="F26B43"/>
          </p15:clr>
        </p15:guide>
        <p15:guide id="4" pos="5694" userDrawn="1">
          <p15:clr>
            <a:srgbClr val="F26B43"/>
          </p15:clr>
        </p15:guide>
        <p15:guide id="5" pos="942" userDrawn="1">
          <p15:clr>
            <a:srgbClr val="A4A3A4"/>
          </p15:clr>
        </p15:guide>
        <p15:guide id="9" pos="2865" userDrawn="1">
          <p15:clr>
            <a:srgbClr val="F26B43"/>
          </p15:clr>
        </p15:guide>
        <p15:guide id="10" pos="3807" userDrawn="1">
          <p15:clr>
            <a:srgbClr val="9FCC3B"/>
          </p15:clr>
        </p15:guide>
        <p15:guide id="11" pos="3975" userDrawn="1">
          <p15:clr>
            <a:srgbClr val="9FCC3B"/>
          </p15:clr>
        </p15:guide>
        <p15:guide id="12" pos="4745" userDrawn="1">
          <p15:clr>
            <a:srgbClr val="A4A3A4"/>
          </p15:clr>
        </p15:guide>
        <p15:guide id="13" pos="4917" userDrawn="1">
          <p15:clr>
            <a:srgbClr val="A4A3A4"/>
          </p15:clr>
        </p15:guide>
        <p15:guide id="14" orient="horz" pos="2743" userDrawn="1">
          <p15:clr>
            <a:srgbClr val="5ACBF0"/>
          </p15:clr>
        </p15:guide>
        <p15:guide id="15" orient="horz" pos="2883" userDrawn="1">
          <p15:clr>
            <a:srgbClr val="9FCC3B"/>
          </p15:clr>
        </p15:guide>
        <p15:guide id="16" orient="horz" pos="2988" userDrawn="1">
          <p15:clr>
            <a:srgbClr val="F26B43"/>
          </p15:clr>
        </p15:guide>
        <p15:guide id="17" orient="horz" pos="3205" userDrawn="1">
          <p15:clr>
            <a:srgbClr val="F26B43"/>
          </p15:clr>
        </p15:guide>
        <p15:guide id="19" orient="horz" pos="942" userDrawn="1">
          <p15:clr>
            <a:srgbClr val="A4A3A4"/>
          </p15:clr>
        </p15:guide>
        <p15:guide id="20" orient="horz" pos="80" userDrawn="1">
          <p15:clr>
            <a:srgbClr val="F26B43"/>
          </p15:clr>
        </p15:guide>
        <p15:guide id="21" pos="80" userDrawn="1">
          <p15:clr>
            <a:srgbClr val="F26B43"/>
          </p15:clr>
        </p15:guide>
        <p15:guide id="22" pos="1804" userDrawn="1">
          <p15:clr>
            <a:srgbClr val="F26B43"/>
          </p15:clr>
        </p15:guide>
        <p15:guide id="23" orient="horz" pos="18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D84597C-42D7-2835-2EEE-E7C8EF0B242D}"/>
              </a:ext>
            </a:extLst>
          </p:cNvPr>
          <p:cNvSpPr/>
          <p:nvPr/>
        </p:nvSpPr>
        <p:spPr>
          <a:xfrm>
            <a:off x="0" y="0"/>
            <a:ext cx="2990850" cy="2990850"/>
          </a:xfrm>
          <a:prstGeom prst="rect">
            <a:avLst/>
          </a:prstGeom>
          <a:solidFill>
            <a:srgbClr val="005EB8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E9960FB1-EE52-644D-5D6A-3C3C1FB0AAA4}"/>
              </a:ext>
            </a:extLst>
          </p:cNvPr>
          <p:cNvSpPr/>
          <p:nvPr/>
        </p:nvSpPr>
        <p:spPr>
          <a:xfrm rot="16200000">
            <a:off x="1787705" y="1794617"/>
            <a:ext cx="1213188" cy="12131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B323B0FE-53F4-1D88-EEA8-8A9D89728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516917" y="2503621"/>
            <a:ext cx="1264237" cy="324096"/>
          </a:xfrm>
          <a:custGeom>
            <a:avLst/>
            <a:gdLst>
              <a:gd name="connsiteX0" fmla="*/ 2464220 w 3313714"/>
              <a:gd name="connsiteY0" fmla="*/ 0 h 849494"/>
              <a:gd name="connsiteX1" fmla="*/ 3313714 w 3313714"/>
              <a:gd name="connsiteY1" fmla="*/ 849494 h 849494"/>
              <a:gd name="connsiteX2" fmla="*/ 849494 w 3313714"/>
              <a:gd name="connsiteY2" fmla="*/ 849494 h 849494"/>
              <a:gd name="connsiteX3" fmla="*/ 0 w 3313714"/>
              <a:gd name="connsiteY3" fmla="*/ 0 h 8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3714" h="849494">
                <a:moveTo>
                  <a:pt x="2464220" y="0"/>
                </a:moveTo>
                <a:lnTo>
                  <a:pt x="3313714" y="849494"/>
                </a:lnTo>
                <a:lnTo>
                  <a:pt x="849494" y="849494"/>
                </a:lnTo>
                <a:lnTo>
                  <a:pt x="0" y="0"/>
                </a:ln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752" y="2647850"/>
            <a:ext cx="238098" cy="216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11589" y="817270"/>
            <a:ext cx="2701573" cy="14039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National Diabetes </a:t>
            </a:r>
          </a:p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Experience Survey</a:t>
            </a:r>
          </a:p>
          <a:p>
            <a:pPr algn="l">
              <a:lnSpc>
                <a:spcPct val="90000"/>
              </a:lnSpc>
            </a:pPr>
            <a:endParaRPr lang="en-GB" sz="2000" b="1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</a:pPr>
            <a:r>
              <a:rPr lang="en-GB" sz="1800" b="1" dirty="0">
                <a:solidFill>
                  <a:schemeClr val="bg1"/>
                </a:solidFill>
              </a:rPr>
              <a:t>Type 2 Headline findings</a:t>
            </a:r>
          </a:p>
          <a:p>
            <a:pPr algn="l">
              <a:lnSpc>
                <a:spcPct val="150000"/>
              </a:lnSpc>
            </a:pPr>
            <a:r>
              <a:rPr lang="en-GB" sz="1600" dirty="0">
                <a:solidFill>
                  <a:schemeClr val="bg1"/>
                </a:solidFill>
              </a:rPr>
              <a:t>2024 survey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60CC7F6-6E8C-535B-1336-41B1B5BA63E3}"/>
              </a:ext>
            </a:extLst>
          </p:cNvPr>
          <p:cNvGrpSpPr>
            <a:grpSpLocks noChangeAspect="1"/>
          </p:cNvGrpSpPr>
          <p:nvPr/>
        </p:nvGrpSpPr>
        <p:grpSpPr>
          <a:xfrm>
            <a:off x="127000" y="2647850"/>
            <a:ext cx="533679" cy="216000"/>
            <a:chOff x="3039034" y="730915"/>
            <a:chExt cx="1125007" cy="455333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34C4C14-230B-3928-2E4E-F7FA6EA4D95D}"/>
                </a:ext>
              </a:extLst>
            </p:cNvPr>
            <p:cNvSpPr/>
            <p:nvPr/>
          </p:nvSpPr>
          <p:spPr>
            <a:xfrm>
              <a:off x="3039034" y="730915"/>
              <a:ext cx="1125007" cy="455333"/>
            </a:xfrm>
            <a:custGeom>
              <a:avLst/>
              <a:gdLst>
                <a:gd name="connsiteX0" fmla="*/ 0 w 1125007"/>
                <a:gd name="connsiteY0" fmla="*/ 0 h 455333"/>
                <a:gd name="connsiteX1" fmla="*/ 1125007 w 1125007"/>
                <a:gd name="connsiteY1" fmla="*/ 0 h 455333"/>
                <a:gd name="connsiteX2" fmla="*/ 1125007 w 1125007"/>
                <a:gd name="connsiteY2" fmla="*/ 455333 h 455333"/>
                <a:gd name="connsiteX3" fmla="*/ 0 w 1125007"/>
                <a:gd name="connsiteY3" fmla="*/ 455333 h 45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007" h="455333">
                  <a:moveTo>
                    <a:pt x="0" y="0"/>
                  </a:moveTo>
                  <a:lnTo>
                    <a:pt x="1125007" y="0"/>
                  </a:lnTo>
                  <a:lnTo>
                    <a:pt x="1125007" y="455333"/>
                  </a:lnTo>
                  <a:lnTo>
                    <a:pt x="0" y="455333"/>
                  </a:lnTo>
                  <a:close/>
                </a:path>
              </a:pathLst>
            </a:custGeom>
            <a:solidFill>
              <a:schemeClr val="bg1"/>
            </a:solidFill>
            <a:ln w="113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FC5B4BA-90ED-1DCE-BCEE-47C14CAE2262}"/>
                </a:ext>
              </a:extLst>
            </p:cNvPr>
            <p:cNvSpPr/>
            <p:nvPr/>
          </p:nvSpPr>
          <p:spPr>
            <a:xfrm>
              <a:off x="3070793" y="774854"/>
              <a:ext cx="420614" cy="366543"/>
            </a:xfrm>
            <a:custGeom>
              <a:avLst/>
              <a:gdLst>
                <a:gd name="connsiteX0" fmla="*/ 78262 w 420614"/>
                <a:gd name="connsiteY0" fmla="*/ 55 h 366543"/>
                <a:gd name="connsiteX1" fmla="*/ 200633 w 420614"/>
                <a:gd name="connsiteY1" fmla="*/ 55 h 366543"/>
                <a:gd name="connsiteX2" fmla="*/ 275649 w 420614"/>
                <a:gd name="connsiteY2" fmla="*/ 254245 h 366543"/>
                <a:gd name="connsiteX3" fmla="*/ 276787 w 420614"/>
                <a:gd name="connsiteY3" fmla="*/ 254245 h 366543"/>
                <a:gd name="connsiteX4" fmla="*/ 328240 w 420614"/>
                <a:gd name="connsiteY4" fmla="*/ 55 h 366543"/>
                <a:gd name="connsiteX5" fmla="*/ 420673 w 420614"/>
                <a:gd name="connsiteY5" fmla="*/ 55 h 366543"/>
                <a:gd name="connsiteX6" fmla="*/ 342924 w 420614"/>
                <a:gd name="connsiteY6" fmla="*/ 366598 h 366543"/>
                <a:gd name="connsiteX7" fmla="*/ 221123 w 420614"/>
                <a:gd name="connsiteY7" fmla="*/ 366598 h 366543"/>
                <a:gd name="connsiteX8" fmla="*/ 144399 w 420614"/>
                <a:gd name="connsiteY8" fmla="*/ 112977 h 366543"/>
                <a:gd name="connsiteX9" fmla="*/ 143375 w 420614"/>
                <a:gd name="connsiteY9" fmla="*/ 112977 h 366543"/>
                <a:gd name="connsiteX10" fmla="*/ 92491 w 420614"/>
                <a:gd name="connsiteY10" fmla="*/ 366598 h 366543"/>
                <a:gd name="connsiteX11" fmla="*/ 58 w 420614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0614" h="366543">
                  <a:moveTo>
                    <a:pt x="78262" y="55"/>
                  </a:moveTo>
                  <a:lnTo>
                    <a:pt x="200633" y="55"/>
                  </a:lnTo>
                  <a:lnTo>
                    <a:pt x="275649" y="254245"/>
                  </a:lnTo>
                  <a:lnTo>
                    <a:pt x="276787" y="254245"/>
                  </a:lnTo>
                  <a:lnTo>
                    <a:pt x="328240" y="55"/>
                  </a:lnTo>
                  <a:lnTo>
                    <a:pt x="420673" y="55"/>
                  </a:lnTo>
                  <a:lnTo>
                    <a:pt x="342924" y="366598"/>
                  </a:lnTo>
                  <a:lnTo>
                    <a:pt x="221123" y="366598"/>
                  </a:lnTo>
                  <a:lnTo>
                    <a:pt x="144399" y="112977"/>
                  </a:lnTo>
                  <a:lnTo>
                    <a:pt x="143375" y="112977"/>
                  </a:lnTo>
                  <a:lnTo>
                    <a:pt x="92491" y="366598"/>
                  </a:lnTo>
                  <a:lnTo>
                    <a:pt x="58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66D1CA-66D5-FC5A-42E9-7EF271356BCB}"/>
                </a:ext>
              </a:extLst>
            </p:cNvPr>
            <p:cNvSpPr/>
            <p:nvPr/>
          </p:nvSpPr>
          <p:spPr>
            <a:xfrm>
              <a:off x="3451452" y="774854"/>
              <a:ext cx="388626" cy="366543"/>
            </a:xfrm>
            <a:custGeom>
              <a:avLst/>
              <a:gdLst>
                <a:gd name="connsiteX0" fmla="*/ 76187 w 388626"/>
                <a:gd name="connsiteY0" fmla="*/ 55 h 366543"/>
                <a:gd name="connsiteX1" fmla="*/ 174425 w 388626"/>
                <a:gd name="connsiteY1" fmla="*/ 55 h 366543"/>
                <a:gd name="connsiteX2" fmla="*/ 145512 w 388626"/>
                <a:gd name="connsiteY2" fmla="*/ 140297 h 366543"/>
                <a:gd name="connsiteX3" fmla="*/ 261622 w 388626"/>
                <a:gd name="connsiteY3" fmla="*/ 140297 h 366543"/>
                <a:gd name="connsiteX4" fmla="*/ 290535 w 388626"/>
                <a:gd name="connsiteY4" fmla="*/ 55 h 366543"/>
                <a:gd name="connsiteX5" fmla="*/ 388774 w 388626"/>
                <a:gd name="connsiteY5" fmla="*/ 55 h 366543"/>
                <a:gd name="connsiteX6" fmla="*/ 312619 w 388626"/>
                <a:gd name="connsiteY6" fmla="*/ 366598 h 366543"/>
                <a:gd name="connsiteX7" fmla="*/ 213812 w 388626"/>
                <a:gd name="connsiteY7" fmla="*/ 366598 h 366543"/>
                <a:gd name="connsiteX8" fmla="*/ 246368 w 388626"/>
                <a:gd name="connsiteY8" fmla="*/ 209622 h 366543"/>
                <a:gd name="connsiteX9" fmla="*/ 130827 w 388626"/>
                <a:gd name="connsiteY9" fmla="*/ 209622 h 366543"/>
                <a:gd name="connsiteX10" fmla="*/ 98271 w 388626"/>
                <a:gd name="connsiteY10" fmla="*/ 366598 h 366543"/>
                <a:gd name="connsiteX11" fmla="*/ 147 w 388626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8626" h="366543">
                  <a:moveTo>
                    <a:pt x="76187" y="55"/>
                  </a:moveTo>
                  <a:lnTo>
                    <a:pt x="174425" y="55"/>
                  </a:lnTo>
                  <a:lnTo>
                    <a:pt x="145512" y="140297"/>
                  </a:lnTo>
                  <a:lnTo>
                    <a:pt x="261622" y="140297"/>
                  </a:lnTo>
                  <a:lnTo>
                    <a:pt x="290535" y="55"/>
                  </a:lnTo>
                  <a:lnTo>
                    <a:pt x="388774" y="55"/>
                  </a:lnTo>
                  <a:lnTo>
                    <a:pt x="312619" y="366598"/>
                  </a:lnTo>
                  <a:lnTo>
                    <a:pt x="213812" y="366598"/>
                  </a:lnTo>
                  <a:lnTo>
                    <a:pt x="246368" y="209622"/>
                  </a:lnTo>
                  <a:lnTo>
                    <a:pt x="130827" y="209622"/>
                  </a:lnTo>
                  <a:lnTo>
                    <a:pt x="98271" y="366598"/>
                  </a:lnTo>
                  <a:lnTo>
                    <a:pt x="147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E8F7FA9-A490-8376-38B9-FE820EA88595}"/>
                </a:ext>
              </a:extLst>
            </p:cNvPr>
            <p:cNvSpPr/>
            <p:nvPr/>
          </p:nvSpPr>
          <p:spPr>
            <a:xfrm>
              <a:off x="3797050" y="768479"/>
              <a:ext cx="324652" cy="379178"/>
            </a:xfrm>
            <a:custGeom>
              <a:avLst/>
              <a:gdLst>
                <a:gd name="connsiteX0" fmla="*/ 301539 w 324652"/>
                <a:gd name="connsiteY0" fmla="*/ 89414 h 379178"/>
                <a:gd name="connsiteX1" fmla="*/ 221173 w 324652"/>
                <a:gd name="connsiteY1" fmla="*/ 72567 h 379178"/>
                <a:gd name="connsiteX2" fmla="*/ 150824 w 324652"/>
                <a:gd name="connsiteY2" fmla="*/ 107741 h 379178"/>
                <a:gd name="connsiteX3" fmla="*/ 293116 w 324652"/>
                <a:gd name="connsiteY3" fmla="*/ 251626 h 379178"/>
                <a:gd name="connsiteX4" fmla="*/ 114056 w 324652"/>
                <a:gd name="connsiteY4" fmla="*/ 379233 h 379178"/>
                <a:gd name="connsiteX5" fmla="*/ 222 w 324652"/>
                <a:gd name="connsiteY5" fmla="*/ 360337 h 379178"/>
                <a:gd name="connsiteX6" fmla="*/ 22989 w 324652"/>
                <a:gd name="connsiteY6" fmla="*/ 285776 h 379178"/>
                <a:gd name="connsiteX7" fmla="*/ 113259 w 324652"/>
                <a:gd name="connsiteY7" fmla="*/ 306836 h 379178"/>
                <a:gd name="connsiteX8" fmla="*/ 191462 w 324652"/>
                <a:gd name="connsiteY8" fmla="*/ 263237 h 379178"/>
                <a:gd name="connsiteX9" fmla="*/ 49171 w 324652"/>
                <a:gd name="connsiteY9" fmla="*/ 122995 h 379178"/>
                <a:gd name="connsiteX10" fmla="*/ 212522 w 324652"/>
                <a:gd name="connsiteY10" fmla="*/ 55 h 379178"/>
                <a:gd name="connsiteX11" fmla="*/ 324875 w 324652"/>
                <a:gd name="connsiteY11" fmla="*/ 16333 h 37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52" h="379178">
                  <a:moveTo>
                    <a:pt x="301539" y="89414"/>
                  </a:moveTo>
                  <a:cubicBezTo>
                    <a:pt x="276359" y="77822"/>
                    <a:pt x="248888" y="72063"/>
                    <a:pt x="221173" y="72567"/>
                  </a:cubicBezTo>
                  <a:cubicBezTo>
                    <a:pt x="182356" y="72567"/>
                    <a:pt x="150824" y="78372"/>
                    <a:pt x="150824" y="107741"/>
                  </a:cubicBezTo>
                  <a:cubicBezTo>
                    <a:pt x="150824" y="159763"/>
                    <a:pt x="293116" y="140297"/>
                    <a:pt x="293116" y="251626"/>
                  </a:cubicBezTo>
                  <a:cubicBezTo>
                    <a:pt x="293116" y="352938"/>
                    <a:pt x="199089" y="379233"/>
                    <a:pt x="114056" y="379233"/>
                  </a:cubicBezTo>
                  <a:cubicBezTo>
                    <a:pt x="75410" y="378335"/>
                    <a:pt x="37086" y="371973"/>
                    <a:pt x="222" y="360337"/>
                  </a:cubicBezTo>
                  <a:lnTo>
                    <a:pt x="22989" y="285776"/>
                  </a:lnTo>
                  <a:cubicBezTo>
                    <a:pt x="42455" y="298412"/>
                    <a:pt x="81272" y="306836"/>
                    <a:pt x="113259" y="306836"/>
                  </a:cubicBezTo>
                  <a:cubicBezTo>
                    <a:pt x="145246" y="306836"/>
                    <a:pt x="191462" y="301030"/>
                    <a:pt x="191462" y="263237"/>
                  </a:cubicBezTo>
                  <a:cubicBezTo>
                    <a:pt x="191462" y="204386"/>
                    <a:pt x="49171" y="226469"/>
                    <a:pt x="49171" y="122995"/>
                  </a:cubicBezTo>
                  <a:cubicBezTo>
                    <a:pt x="49171" y="28513"/>
                    <a:pt x="132155" y="55"/>
                    <a:pt x="212522" y="55"/>
                  </a:cubicBezTo>
                  <a:cubicBezTo>
                    <a:pt x="258055" y="55"/>
                    <a:pt x="300173" y="4836"/>
                    <a:pt x="324875" y="16333"/>
                  </a:cubicBez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456136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C1A123F-F048-952D-2D81-F70417749314}"/>
              </a:ext>
            </a:extLst>
          </p:cNvPr>
          <p:cNvSpPr/>
          <p:nvPr/>
        </p:nvSpPr>
        <p:spPr>
          <a:xfrm>
            <a:off x="0" y="893191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27000" y="2704388"/>
            <a:ext cx="1118896" cy="159462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Delay to </a:t>
            </a:r>
          </a:p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diagnosis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765775B-9D25-D0F6-2521-4A283651136E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5BA72B-9B17-B63A-419E-34DD5F1DA3D2}"/>
              </a:ext>
            </a:extLst>
          </p:cNvPr>
          <p:cNvSpPr txBox="1"/>
          <p:nvPr/>
        </p:nvSpPr>
        <p:spPr>
          <a:xfrm>
            <a:off x="266564" y="930785"/>
            <a:ext cx="1027525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l"/>
            <a:r>
              <a:rPr lang="en-GB" sz="4000" b="1" dirty="0">
                <a:solidFill>
                  <a:srgbClr val="FFB81C"/>
                </a:solidFill>
              </a:rPr>
              <a:t>52%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2B4D3-DE54-56B2-0F00-DD1CD9A46827}"/>
              </a:ext>
            </a:extLst>
          </p:cNvPr>
          <p:cNvSpPr txBox="1"/>
          <p:nvPr/>
        </p:nvSpPr>
        <p:spPr>
          <a:xfrm>
            <a:off x="267466" y="1546338"/>
            <a:ext cx="136788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050"/>
              <a:t>did not recognise the symptoms of diabetes, which caused a delay to their diagnosis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4E2557D-8307-ACB0-5E29-78CC6E3F7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3850" y="1546338"/>
            <a:ext cx="905818" cy="793863"/>
          </a:xfrm>
          <a:prstGeom prst="rect">
            <a:avLst/>
          </a:prstGeom>
        </p:spPr>
      </p:pic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5F8F89A5-B375-ECE2-FF01-CB918FE51A48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2</a:t>
            </a:r>
          </a:p>
        </p:txBody>
      </p:sp>
    </p:spTree>
    <p:extLst>
      <p:ext uri="{BB962C8B-B14F-4D97-AF65-F5344CB8AC3E}">
        <p14:creationId xmlns:p14="http://schemas.microsoft.com/office/powerpoint/2010/main" val="1513071315"/>
      </p:ext>
    </p:extLst>
  </p:cSld>
  <p:clrMapOvr>
    <a:masterClrMapping/>
  </p:clrMapOvr>
  <p:transition spd="slow" advTm="5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D798231-468B-840B-BFFE-F2FB1D8F77B3}"/>
              </a:ext>
            </a:extLst>
          </p:cNvPr>
          <p:cNvSpPr/>
          <p:nvPr/>
        </p:nvSpPr>
        <p:spPr>
          <a:xfrm>
            <a:off x="0" y="893191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Annual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B9CC5B0-5590-E19A-1E7A-37893E25EACB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AF3696E-8C8C-6CFB-49B1-866531F6DE94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A4C156-45B5-104E-AB43-1DB84F4F1730}"/>
              </a:ext>
            </a:extLst>
          </p:cNvPr>
          <p:cNvSpPr txBox="1"/>
          <p:nvPr/>
        </p:nvSpPr>
        <p:spPr>
          <a:xfrm>
            <a:off x="243923" y="930785"/>
            <a:ext cx="1027525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l"/>
            <a:r>
              <a:rPr lang="en-GB" sz="4000" b="1" dirty="0">
                <a:solidFill>
                  <a:srgbClr val="FFB81C"/>
                </a:solidFill>
              </a:rPr>
              <a:t>93%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8953E6-9656-810E-EFB2-CD77593367E5}"/>
              </a:ext>
            </a:extLst>
          </p:cNvPr>
          <p:cNvSpPr txBox="1"/>
          <p:nvPr/>
        </p:nvSpPr>
        <p:spPr>
          <a:xfrm>
            <a:off x="243922" y="1952775"/>
            <a:ext cx="1027525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l"/>
            <a:r>
              <a:rPr lang="en-GB" sz="4000" b="1">
                <a:solidFill>
                  <a:srgbClr val="FFB81C"/>
                </a:solidFill>
              </a:rPr>
              <a:t>84%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BEB2E50-634A-55E4-711D-1010E5B6C11F}"/>
              </a:ext>
            </a:extLst>
          </p:cNvPr>
          <p:cNvSpPr>
            <a:spLocks noChangeAspect="1"/>
          </p:cNvSpPr>
          <p:nvPr/>
        </p:nvSpPr>
        <p:spPr>
          <a:xfrm>
            <a:off x="2323850" y="2060729"/>
            <a:ext cx="456734" cy="399643"/>
          </a:xfrm>
          <a:custGeom>
            <a:avLst/>
            <a:gdLst>
              <a:gd name="connsiteX0" fmla="*/ 0 w 240000"/>
              <a:gd name="connsiteY0" fmla="*/ 75000 h 210000"/>
              <a:gd name="connsiteX1" fmla="*/ 45000 w 240000"/>
              <a:gd name="connsiteY1" fmla="*/ 75000 h 210000"/>
              <a:gd name="connsiteX2" fmla="*/ 57000 w 240000"/>
              <a:gd name="connsiteY2" fmla="*/ 87000 h 210000"/>
              <a:gd name="connsiteX3" fmla="*/ 57000 w 240000"/>
              <a:gd name="connsiteY3" fmla="*/ 189000 h 210000"/>
              <a:gd name="connsiteX4" fmla="*/ 45000 w 240000"/>
              <a:gd name="connsiteY4" fmla="*/ 201000 h 210000"/>
              <a:gd name="connsiteX5" fmla="*/ 0 w 240000"/>
              <a:gd name="connsiteY5" fmla="*/ 201000 h 210000"/>
              <a:gd name="connsiteX6" fmla="*/ 147000 w 240000"/>
              <a:gd name="connsiteY6" fmla="*/ 0 h 210000"/>
              <a:gd name="connsiteX7" fmla="*/ 165000 w 240000"/>
              <a:gd name="connsiteY7" fmla="*/ 18000 h 210000"/>
              <a:gd name="connsiteX8" fmla="*/ 156000 w 240000"/>
              <a:gd name="connsiteY8" fmla="*/ 75300 h 210000"/>
              <a:gd name="connsiteX9" fmla="*/ 165000 w 240000"/>
              <a:gd name="connsiteY9" fmla="*/ 84000 h 210000"/>
              <a:gd name="connsiteX10" fmla="*/ 222000 w 240000"/>
              <a:gd name="connsiteY10" fmla="*/ 84000 h 210000"/>
              <a:gd name="connsiteX11" fmla="*/ 240000 w 240000"/>
              <a:gd name="connsiteY11" fmla="*/ 102000 h 210000"/>
              <a:gd name="connsiteX12" fmla="*/ 228300 w 240000"/>
              <a:gd name="connsiteY12" fmla="*/ 118800 h 210000"/>
              <a:gd name="connsiteX13" fmla="*/ 234000 w 240000"/>
              <a:gd name="connsiteY13" fmla="*/ 132000 h 210000"/>
              <a:gd name="connsiteX14" fmla="*/ 219900 w 240000"/>
              <a:gd name="connsiteY14" fmla="*/ 149400 h 210000"/>
              <a:gd name="connsiteX15" fmla="*/ 225000 w 240000"/>
              <a:gd name="connsiteY15" fmla="*/ 162000 h 210000"/>
              <a:gd name="connsiteX16" fmla="*/ 207000 w 240000"/>
              <a:gd name="connsiteY16" fmla="*/ 180000 h 210000"/>
              <a:gd name="connsiteX17" fmla="*/ 205200 w 240000"/>
              <a:gd name="connsiteY17" fmla="*/ 180000 h 210000"/>
              <a:gd name="connsiteX18" fmla="*/ 210000 w 240000"/>
              <a:gd name="connsiteY18" fmla="*/ 192000 h 210000"/>
              <a:gd name="connsiteX19" fmla="*/ 192000 w 240000"/>
              <a:gd name="connsiteY19" fmla="*/ 210000 h 210000"/>
              <a:gd name="connsiteX20" fmla="*/ 138000 w 240000"/>
              <a:gd name="connsiteY20" fmla="*/ 210000 h 210000"/>
              <a:gd name="connsiteX21" fmla="*/ 75000 w 240000"/>
              <a:gd name="connsiteY21" fmla="*/ 186000 h 210000"/>
              <a:gd name="connsiteX22" fmla="*/ 75000 w 240000"/>
              <a:gd name="connsiteY22" fmla="*/ 90000 h 210000"/>
              <a:gd name="connsiteX23" fmla="*/ 129000 w 240000"/>
              <a:gd name="connsiteY23" fmla="*/ 18000 h 210000"/>
              <a:gd name="connsiteX24" fmla="*/ 147000 w 240000"/>
              <a:gd name="connsiteY24" fmla="*/ 0 h 2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0000" h="210000">
                <a:moveTo>
                  <a:pt x="0" y="75000"/>
                </a:moveTo>
                <a:lnTo>
                  <a:pt x="45000" y="75000"/>
                </a:lnTo>
                <a:cubicBezTo>
                  <a:pt x="51600" y="75000"/>
                  <a:pt x="57000" y="80400"/>
                  <a:pt x="57000" y="87000"/>
                </a:cubicBezTo>
                <a:lnTo>
                  <a:pt x="57000" y="189000"/>
                </a:lnTo>
                <a:cubicBezTo>
                  <a:pt x="57000" y="195600"/>
                  <a:pt x="51600" y="201000"/>
                  <a:pt x="45000" y="201000"/>
                </a:cubicBezTo>
                <a:lnTo>
                  <a:pt x="0" y="201000"/>
                </a:lnTo>
                <a:close/>
                <a:moveTo>
                  <a:pt x="147000" y="0"/>
                </a:moveTo>
                <a:cubicBezTo>
                  <a:pt x="156900" y="0"/>
                  <a:pt x="165000" y="8100"/>
                  <a:pt x="165000" y="18000"/>
                </a:cubicBezTo>
                <a:cubicBezTo>
                  <a:pt x="165000" y="59100"/>
                  <a:pt x="156300" y="69900"/>
                  <a:pt x="156000" y="75300"/>
                </a:cubicBezTo>
                <a:cubicBezTo>
                  <a:pt x="156300" y="80100"/>
                  <a:pt x="160200" y="84000"/>
                  <a:pt x="165000" y="84000"/>
                </a:cubicBezTo>
                <a:lnTo>
                  <a:pt x="222000" y="84000"/>
                </a:lnTo>
                <a:cubicBezTo>
                  <a:pt x="231900" y="84000"/>
                  <a:pt x="240000" y="92100"/>
                  <a:pt x="240000" y="102000"/>
                </a:cubicBezTo>
                <a:cubicBezTo>
                  <a:pt x="240000" y="109800"/>
                  <a:pt x="235200" y="116400"/>
                  <a:pt x="228300" y="118800"/>
                </a:cubicBezTo>
                <a:cubicBezTo>
                  <a:pt x="231900" y="122100"/>
                  <a:pt x="234000" y="126900"/>
                  <a:pt x="234000" y="132000"/>
                </a:cubicBezTo>
                <a:cubicBezTo>
                  <a:pt x="234000" y="140400"/>
                  <a:pt x="228000" y="147600"/>
                  <a:pt x="219900" y="149400"/>
                </a:cubicBezTo>
                <a:cubicBezTo>
                  <a:pt x="223200" y="152700"/>
                  <a:pt x="225000" y="157200"/>
                  <a:pt x="225000" y="162000"/>
                </a:cubicBezTo>
                <a:cubicBezTo>
                  <a:pt x="225000" y="171900"/>
                  <a:pt x="216900" y="180000"/>
                  <a:pt x="207000" y="180000"/>
                </a:cubicBezTo>
                <a:cubicBezTo>
                  <a:pt x="206400" y="180000"/>
                  <a:pt x="205800" y="180000"/>
                  <a:pt x="205200" y="180000"/>
                </a:cubicBezTo>
                <a:cubicBezTo>
                  <a:pt x="208200" y="183000"/>
                  <a:pt x="210000" y="187200"/>
                  <a:pt x="210000" y="192000"/>
                </a:cubicBezTo>
                <a:cubicBezTo>
                  <a:pt x="210000" y="201900"/>
                  <a:pt x="201900" y="210000"/>
                  <a:pt x="192000" y="210000"/>
                </a:cubicBezTo>
                <a:cubicBezTo>
                  <a:pt x="192000" y="210000"/>
                  <a:pt x="151500" y="210000"/>
                  <a:pt x="138000" y="210000"/>
                </a:cubicBezTo>
                <a:cubicBezTo>
                  <a:pt x="97800" y="210000"/>
                  <a:pt x="96300" y="186000"/>
                  <a:pt x="75000" y="186000"/>
                </a:cubicBezTo>
                <a:lnTo>
                  <a:pt x="75000" y="90000"/>
                </a:lnTo>
                <a:cubicBezTo>
                  <a:pt x="75900" y="89400"/>
                  <a:pt x="129000" y="63600"/>
                  <a:pt x="129000" y="18000"/>
                </a:cubicBezTo>
                <a:cubicBezTo>
                  <a:pt x="129000" y="8100"/>
                  <a:pt x="137100" y="0"/>
                  <a:pt x="147000" y="0"/>
                </a:cubicBezTo>
                <a:close/>
              </a:path>
            </a:pathLst>
          </a:custGeom>
          <a:solidFill>
            <a:srgbClr val="FFB81C"/>
          </a:solidFill>
          <a:ln w="29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7ED947-447B-065C-4F8A-FB402813A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0310" y="1074665"/>
            <a:ext cx="388393" cy="420760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B1E3289F-1EC2-1EF0-CC22-23A141B1D432}"/>
              </a:ext>
            </a:extLst>
          </p:cNvPr>
          <p:cNvSpPr/>
          <p:nvPr/>
        </p:nvSpPr>
        <p:spPr>
          <a:xfrm rot="5400000">
            <a:off x="1654865" y="1505936"/>
            <a:ext cx="256783" cy="412772"/>
          </a:xfrm>
          <a:prstGeom prst="rightArrow">
            <a:avLst>
              <a:gd name="adj1" fmla="val 100000"/>
              <a:gd name="adj2" fmla="val 68200"/>
            </a:avLst>
          </a:prstGeom>
          <a:solidFill>
            <a:schemeClr val="accent2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68628450-5393-4D29-C086-BE33606B3EDC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5EE089-F347-DF30-5326-11F0A30ACDED}"/>
              </a:ext>
            </a:extLst>
          </p:cNvPr>
          <p:cNvSpPr txBox="1"/>
          <p:nvPr/>
        </p:nvSpPr>
        <p:spPr>
          <a:xfrm>
            <a:off x="1336986" y="1115450"/>
            <a:ext cx="8972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800"/>
              <a:t>have ever had an annual review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CD0002-67A3-3B9B-3CE1-73F8AE77BFD6}"/>
              </a:ext>
            </a:extLst>
          </p:cNvPr>
          <p:cNvSpPr txBox="1"/>
          <p:nvPr/>
        </p:nvSpPr>
        <p:spPr>
          <a:xfrm>
            <a:off x="1332234" y="2044394"/>
            <a:ext cx="90204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800"/>
              <a:t>report that they had a good</a:t>
            </a:r>
            <a:r>
              <a:rPr lang="en-GB" sz="800" baseline="30000"/>
              <a:t>1</a:t>
            </a:r>
            <a:r>
              <a:rPr lang="en-GB" sz="800"/>
              <a:t> experience at their most recent annual review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A5644D-1EC1-C3A9-C2FB-F8AF4A8BE1A5}"/>
              </a:ext>
            </a:extLst>
          </p:cNvPr>
          <p:cNvSpPr txBox="1"/>
          <p:nvPr/>
        </p:nvSpPr>
        <p:spPr>
          <a:xfrm>
            <a:off x="131138" y="2696626"/>
            <a:ext cx="1118896" cy="221018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  <a:p>
            <a:pPr algn="l"/>
            <a:r>
              <a:rPr lang="en-GB" sz="400" baseline="30000">
                <a:solidFill>
                  <a:srgbClr val="231F20"/>
                </a:solidFill>
              </a:rPr>
              <a:t>1 </a:t>
            </a:r>
            <a:r>
              <a:rPr lang="en-GB" sz="400">
                <a:solidFill>
                  <a:srgbClr val="231F20"/>
                </a:solidFill>
              </a:rPr>
              <a:t>Good = “Very good” + “Fairly Good” </a:t>
            </a:r>
          </a:p>
        </p:txBody>
      </p:sp>
    </p:spTree>
    <p:extLst>
      <p:ext uri="{BB962C8B-B14F-4D97-AF65-F5344CB8AC3E}">
        <p14:creationId xmlns:p14="http://schemas.microsoft.com/office/powerpoint/2010/main" val="1296231139"/>
      </p:ext>
    </p:extLst>
  </p:cSld>
  <p:clrMapOvr>
    <a:masterClrMapping/>
  </p:clrMapOvr>
  <p:transition spd="slow" advTm="8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2CD2508-64CF-5499-10E2-4C71DF683811}"/>
              </a:ext>
            </a:extLst>
          </p:cNvPr>
          <p:cNvSpPr/>
          <p:nvPr/>
        </p:nvSpPr>
        <p:spPr>
          <a:xfrm>
            <a:off x="1884" y="853708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27000" y="2682315"/>
            <a:ext cx="1118896" cy="221018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  <a:p>
            <a:pPr algn="l"/>
            <a:r>
              <a:rPr lang="en-GB" sz="400" baseline="30000">
                <a:solidFill>
                  <a:srgbClr val="231F20"/>
                </a:solidFill>
              </a:rPr>
              <a:t>1 </a:t>
            </a:r>
            <a:r>
              <a:rPr lang="en-GB" sz="400">
                <a:solidFill>
                  <a:srgbClr val="231F20"/>
                </a:solidFill>
              </a:rPr>
              <a:t>Good = “Very good” + “Fairly Good”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Experience of annual review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593CA56-4D75-C9BC-088B-094A9EF7BE4C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E7D906F-B2C5-AF7F-186B-DB7DE3C6655B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13CC39-28AD-9ECE-6D16-90AC8F4D7423}"/>
              </a:ext>
            </a:extLst>
          </p:cNvPr>
          <p:cNvSpPr/>
          <p:nvPr/>
        </p:nvSpPr>
        <p:spPr>
          <a:xfrm>
            <a:off x="-6104" y="1448864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 </a:t>
            </a:r>
            <a:r>
              <a:rPr lang="en-GB" sz="1400" b="1" dirty="0">
                <a:solidFill>
                  <a:srgbClr val="FFB81C"/>
                </a:solidFill>
              </a:rPr>
              <a:t>87%</a:t>
            </a:r>
            <a:r>
              <a:rPr lang="en-GB" sz="1100" b="1" dirty="0">
                <a:solidFill>
                  <a:srgbClr val="FFB81C"/>
                </a:solidFill>
              </a:rPr>
              <a:t> </a:t>
            </a:r>
            <a:endParaRPr lang="en-GB" sz="600" b="1" dirty="0">
              <a:solidFill>
                <a:srgbClr val="FFB81C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involving them in decisions about their care as much as they wanted to be 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15564C9-BCF7-5115-90E7-07B10EF96430}"/>
              </a:ext>
            </a:extLst>
          </p:cNvPr>
          <p:cNvSpPr/>
          <p:nvPr/>
        </p:nvSpPr>
        <p:spPr>
          <a:xfrm>
            <a:off x="2211837" y="1456103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  <a:r>
              <a:rPr lang="en-GB" sz="1400" b="1" dirty="0">
                <a:solidFill>
                  <a:srgbClr val="FFB81C"/>
                </a:solidFill>
              </a:rPr>
              <a:t>74%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considering their emotional and mental health needs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C36B381-4306-A86F-DA51-46BE9EA4A2CF}"/>
              </a:ext>
            </a:extLst>
          </p:cNvPr>
          <p:cNvSpPr/>
          <p:nvPr/>
        </p:nvSpPr>
        <p:spPr>
          <a:xfrm>
            <a:off x="1473006" y="1461667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  <a:r>
              <a:rPr lang="en-GB" sz="1400" b="1" dirty="0">
                <a:solidFill>
                  <a:srgbClr val="FFB81C"/>
                </a:solidFill>
              </a:rPr>
              <a:t>85%</a:t>
            </a:r>
            <a:r>
              <a:rPr lang="en-GB" sz="1100" b="1" dirty="0">
                <a:solidFill>
                  <a:srgbClr val="FFB81C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listening to them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3DC8C6-5573-3AC5-483A-A06E904BAE55}"/>
              </a:ext>
            </a:extLst>
          </p:cNvPr>
          <p:cNvSpPr txBox="1"/>
          <p:nvPr/>
        </p:nvSpPr>
        <p:spPr>
          <a:xfrm flipH="1">
            <a:off x="115269" y="914836"/>
            <a:ext cx="2731706" cy="1249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/>
              <a:t>Thinking about their last annual review…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02296E-B6B2-3ACF-726C-5689AAC189E1}"/>
              </a:ext>
            </a:extLst>
          </p:cNvPr>
          <p:cNvCxnSpPr>
            <a:cxnSpLocks/>
          </p:cNvCxnSpPr>
          <p:nvPr/>
        </p:nvCxnSpPr>
        <p:spPr>
          <a:xfrm>
            <a:off x="1515379" y="1123525"/>
            <a:ext cx="0" cy="131760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DB33D9-DBB1-F30E-727A-CA01EA7E394F}"/>
              </a:ext>
            </a:extLst>
          </p:cNvPr>
          <p:cNvCxnSpPr>
            <a:cxnSpLocks/>
          </p:cNvCxnSpPr>
          <p:nvPr/>
        </p:nvCxnSpPr>
        <p:spPr>
          <a:xfrm>
            <a:off x="793220" y="1123525"/>
            <a:ext cx="0" cy="1317629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AD898D9-86E0-8622-C078-F9AF7323A9A4}"/>
              </a:ext>
            </a:extLst>
          </p:cNvPr>
          <p:cNvCxnSpPr>
            <a:cxnSpLocks/>
          </p:cNvCxnSpPr>
          <p:nvPr/>
        </p:nvCxnSpPr>
        <p:spPr>
          <a:xfrm>
            <a:off x="2233398" y="1123496"/>
            <a:ext cx="0" cy="1317629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 descr="Ear outline">
            <a:extLst>
              <a:ext uri="{FF2B5EF4-FFF2-40B4-BE49-F238E27FC236}">
                <a16:creationId xmlns:a16="http://schemas.microsoft.com/office/drawing/2014/main" id="{0664BCB8-AD67-BF8B-388F-B1FA485777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7006" y="1136399"/>
            <a:ext cx="324000" cy="324000"/>
          </a:xfrm>
          <a:prstGeom prst="rect">
            <a:avLst/>
          </a:prstGeom>
        </p:spPr>
      </p:pic>
      <p:sp>
        <p:nvSpPr>
          <p:cNvPr id="10" name="Freeform 208">
            <a:extLst>
              <a:ext uri="{FF2B5EF4-FFF2-40B4-BE49-F238E27FC236}">
                <a16:creationId xmlns:a16="http://schemas.microsoft.com/office/drawing/2014/main" id="{CBC9E7C9-DE12-C2CD-6FE5-12C727C79069}"/>
              </a:ext>
            </a:extLst>
          </p:cNvPr>
          <p:cNvSpPr>
            <a:spLocks noEditPoints="1"/>
          </p:cNvSpPr>
          <p:nvPr/>
        </p:nvSpPr>
        <p:spPr bwMode="auto">
          <a:xfrm>
            <a:off x="225094" y="1148768"/>
            <a:ext cx="324000" cy="288000"/>
          </a:xfrm>
          <a:custGeom>
            <a:avLst/>
            <a:gdLst>
              <a:gd name="T0" fmla="*/ 2631 w 2911"/>
              <a:gd name="T1" fmla="*/ 1114 h 2672"/>
              <a:gd name="T2" fmla="*/ 2684 w 2911"/>
              <a:gd name="T3" fmla="*/ 523 h 2672"/>
              <a:gd name="T4" fmla="*/ 2231 w 2911"/>
              <a:gd name="T5" fmla="*/ 130 h 2672"/>
              <a:gd name="T6" fmla="*/ 1890 w 2911"/>
              <a:gd name="T7" fmla="*/ 75 h 2672"/>
              <a:gd name="T8" fmla="*/ 1117 w 2911"/>
              <a:gd name="T9" fmla="*/ 79 h 2672"/>
              <a:gd name="T10" fmla="*/ 833 w 2911"/>
              <a:gd name="T11" fmla="*/ 61 h 2672"/>
              <a:gd name="T12" fmla="*/ 575 w 2911"/>
              <a:gd name="T13" fmla="*/ 65 h 2672"/>
              <a:gd name="T14" fmla="*/ 370 w 2911"/>
              <a:gd name="T15" fmla="*/ 710 h 2672"/>
              <a:gd name="T16" fmla="*/ 353 w 2911"/>
              <a:gd name="T17" fmla="*/ 1099 h 2672"/>
              <a:gd name="T18" fmla="*/ 23 w 2911"/>
              <a:gd name="T19" fmla="*/ 2045 h 2672"/>
              <a:gd name="T20" fmla="*/ 484 w 2911"/>
              <a:gd name="T21" fmla="*/ 1533 h 2672"/>
              <a:gd name="T22" fmla="*/ 826 w 2911"/>
              <a:gd name="T23" fmla="*/ 420 h 2672"/>
              <a:gd name="T24" fmla="*/ 919 w 2911"/>
              <a:gd name="T25" fmla="*/ 366 h 2672"/>
              <a:gd name="T26" fmla="*/ 975 w 2911"/>
              <a:gd name="T27" fmla="*/ 488 h 2672"/>
              <a:gd name="T28" fmla="*/ 1005 w 2911"/>
              <a:gd name="T29" fmla="*/ 1031 h 2672"/>
              <a:gd name="T30" fmla="*/ 1540 w 2911"/>
              <a:gd name="T31" fmla="*/ 619 h 2672"/>
              <a:gd name="T32" fmla="*/ 2109 w 2911"/>
              <a:gd name="T33" fmla="*/ 204 h 2672"/>
              <a:gd name="T34" fmla="*/ 1603 w 2911"/>
              <a:gd name="T35" fmla="*/ 924 h 2672"/>
              <a:gd name="T36" fmla="*/ 2328 w 2911"/>
              <a:gd name="T37" fmla="*/ 226 h 2672"/>
              <a:gd name="T38" fmla="*/ 2451 w 2911"/>
              <a:gd name="T39" fmla="*/ 256 h 2672"/>
              <a:gd name="T40" fmla="*/ 2335 w 2911"/>
              <a:gd name="T41" fmla="*/ 424 h 2672"/>
              <a:gd name="T42" fmla="*/ 1727 w 2911"/>
              <a:gd name="T43" fmla="*/ 1127 h 2672"/>
              <a:gd name="T44" fmla="*/ 2431 w 2911"/>
              <a:gd name="T45" fmla="*/ 520 h 2672"/>
              <a:gd name="T46" fmla="*/ 2529 w 2911"/>
              <a:gd name="T47" fmla="*/ 626 h 2672"/>
              <a:gd name="T48" fmla="*/ 1920 w 2911"/>
              <a:gd name="T49" fmla="*/ 1399 h 2672"/>
              <a:gd name="T50" fmla="*/ 2509 w 2911"/>
              <a:gd name="T51" fmla="*/ 891 h 2672"/>
              <a:gd name="T52" fmla="*/ 2535 w 2911"/>
              <a:gd name="T53" fmla="*/ 1017 h 2672"/>
              <a:gd name="T54" fmla="*/ 1985 w 2911"/>
              <a:gd name="T55" fmla="*/ 1571 h 2672"/>
              <a:gd name="T56" fmla="*/ 1049 w 2911"/>
              <a:gd name="T57" fmla="*/ 2235 h 2672"/>
              <a:gd name="T58" fmla="*/ 728 w 2911"/>
              <a:gd name="T59" fmla="*/ 2649 h 2672"/>
              <a:gd name="T60" fmla="*/ 1861 w 2911"/>
              <a:gd name="T61" fmla="*/ 2385 h 2672"/>
              <a:gd name="T62" fmla="*/ 2298 w 2911"/>
              <a:gd name="T63" fmla="*/ 2558 h 2672"/>
              <a:gd name="T64" fmla="*/ 1600 w 2911"/>
              <a:gd name="T65" fmla="*/ 2116 h 2672"/>
              <a:gd name="T66" fmla="*/ 2111 w 2911"/>
              <a:gd name="T67" fmla="*/ 1632 h 2672"/>
              <a:gd name="T68" fmla="*/ 2489 w 2911"/>
              <a:gd name="T69" fmla="*/ 1569 h 2672"/>
              <a:gd name="T70" fmla="*/ 2885 w 2911"/>
              <a:gd name="T71" fmla="*/ 2049 h 2672"/>
              <a:gd name="T72" fmla="*/ 466 w 2911"/>
              <a:gd name="T73" fmla="*/ 614 h 2672"/>
              <a:gd name="T74" fmla="*/ 634 w 2911"/>
              <a:gd name="T75" fmla="*/ 582 h 2672"/>
              <a:gd name="T76" fmla="*/ 606 w 2911"/>
              <a:gd name="T77" fmla="*/ 197 h 2672"/>
              <a:gd name="T78" fmla="*/ 747 w 2911"/>
              <a:gd name="T79" fmla="*/ 294 h 2672"/>
              <a:gd name="T80" fmla="*/ 665 w 2911"/>
              <a:gd name="T81" fmla="*/ 418 h 2672"/>
              <a:gd name="T82" fmla="*/ 572 w 2911"/>
              <a:gd name="T83" fmla="*/ 319 h 2672"/>
              <a:gd name="T84" fmla="*/ 450 w 2911"/>
              <a:gd name="T85" fmla="*/ 1004 h 2672"/>
              <a:gd name="T86" fmla="*/ 491 w 2911"/>
              <a:gd name="T87" fmla="*/ 1046 h 2672"/>
              <a:gd name="T88" fmla="*/ 920 w 2911"/>
              <a:gd name="T89" fmla="*/ 166 h 2672"/>
              <a:gd name="T90" fmla="*/ 1295 w 2911"/>
              <a:gd name="T91" fmla="*/ 670 h 2672"/>
              <a:gd name="T92" fmla="*/ 1077 w 2911"/>
              <a:gd name="T93" fmla="*/ 319 h 2672"/>
              <a:gd name="T94" fmla="*/ 1060 w 2911"/>
              <a:gd name="T95" fmla="*/ 906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11" h="2672">
                <a:moveTo>
                  <a:pt x="2883" y="1952"/>
                </a:moveTo>
                <a:cubicBezTo>
                  <a:pt x="2758" y="1834"/>
                  <a:pt x="2668" y="1688"/>
                  <a:pt x="2620" y="1531"/>
                </a:cubicBezTo>
                <a:cubicBezTo>
                  <a:pt x="2531" y="1213"/>
                  <a:pt x="2531" y="1213"/>
                  <a:pt x="2531" y="1213"/>
                </a:cubicBezTo>
                <a:cubicBezTo>
                  <a:pt x="2631" y="1114"/>
                  <a:pt x="2631" y="1114"/>
                  <a:pt x="2631" y="1114"/>
                </a:cubicBezTo>
                <a:cubicBezTo>
                  <a:pt x="2685" y="1063"/>
                  <a:pt x="2709" y="984"/>
                  <a:pt x="2692" y="912"/>
                </a:cubicBezTo>
                <a:cubicBezTo>
                  <a:pt x="2677" y="849"/>
                  <a:pt x="2634" y="797"/>
                  <a:pt x="2576" y="771"/>
                </a:cubicBezTo>
                <a:cubicBezTo>
                  <a:pt x="2623" y="723"/>
                  <a:pt x="2623" y="723"/>
                  <a:pt x="2623" y="723"/>
                </a:cubicBezTo>
                <a:cubicBezTo>
                  <a:pt x="2678" y="672"/>
                  <a:pt x="2701" y="595"/>
                  <a:pt x="2684" y="523"/>
                </a:cubicBezTo>
                <a:cubicBezTo>
                  <a:pt x="2669" y="458"/>
                  <a:pt x="2623" y="404"/>
                  <a:pt x="2562" y="379"/>
                </a:cubicBezTo>
                <a:cubicBezTo>
                  <a:pt x="2589" y="332"/>
                  <a:pt x="2597" y="276"/>
                  <a:pt x="2583" y="222"/>
                </a:cubicBezTo>
                <a:cubicBezTo>
                  <a:pt x="2564" y="149"/>
                  <a:pt x="2507" y="93"/>
                  <a:pt x="2434" y="74"/>
                </a:cubicBezTo>
                <a:cubicBezTo>
                  <a:pt x="2362" y="55"/>
                  <a:pt x="2284" y="76"/>
                  <a:pt x="2231" y="130"/>
                </a:cubicBezTo>
                <a:cubicBezTo>
                  <a:pt x="2231" y="130"/>
                  <a:pt x="2231" y="130"/>
                  <a:pt x="2231" y="130"/>
                </a:cubicBezTo>
                <a:cubicBezTo>
                  <a:pt x="2228" y="133"/>
                  <a:pt x="2228" y="133"/>
                  <a:pt x="2228" y="133"/>
                </a:cubicBezTo>
                <a:cubicBezTo>
                  <a:pt x="2203" y="79"/>
                  <a:pt x="2155" y="38"/>
                  <a:pt x="2096" y="21"/>
                </a:cubicBezTo>
                <a:cubicBezTo>
                  <a:pt x="2024" y="0"/>
                  <a:pt x="1943" y="22"/>
                  <a:pt x="1890" y="75"/>
                </a:cubicBezTo>
                <a:cubicBezTo>
                  <a:pt x="1890" y="75"/>
                  <a:pt x="1890" y="75"/>
                  <a:pt x="1890" y="75"/>
                </a:cubicBezTo>
                <a:cubicBezTo>
                  <a:pt x="1890" y="75"/>
                  <a:pt x="1890" y="75"/>
                  <a:pt x="1890" y="75"/>
                </a:cubicBezTo>
                <a:cubicBezTo>
                  <a:pt x="1493" y="472"/>
                  <a:pt x="1493" y="472"/>
                  <a:pt x="1493" y="472"/>
                </a:cubicBezTo>
                <a:cubicBezTo>
                  <a:pt x="1117" y="79"/>
                  <a:pt x="1117" y="79"/>
                  <a:pt x="1117" y="79"/>
                </a:cubicBezTo>
                <a:cubicBezTo>
                  <a:pt x="1117" y="79"/>
                  <a:pt x="1117" y="79"/>
                  <a:pt x="1117" y="79"/>
                </a:cubicBezTo>
                <a:cubicBezTo>
                  <a:pt x="1117" y="79"/>
                  <a:pt x="1117" y="79"/>
                  <a:pt x="1117" y="79"/>
                </a:cubicBezTo>
                <a:cubicBezTo>
                  <a:pt x="1080" y="41"/>
                  <a:pt x="1031" y="18"/>
                  <a:pt x="979" y="14"/>
                </a:cubicBezTo>
                <a:cubicBezTo>
                  <a:pt x="926" y="11"/>
                  <a:pt x="874" y="27"/>
                  <a:pt x="833" y="61"/>
                </a:cubicBezTo>
                <a:cubicBezTo>
                  <a:pt x="809" y="81"/>
                  <a:pt x="791" y="105"/>
                  <a:pt x="779" y="131"/>
                </a:cubicBezTo>
                <a:cubicBezTo>
                  <a:pt x="774" y="126"/>
                  <a:pt x="774" y="126"/>
                  <a:pt x="774" y="126"/>
                </a:cubicBezTo>
                <a:cubicBezTo>
                  <a:pt x="774" y="126"/>
                  <a:pt x="774" y="126"/>
                  <a:pt x="774" y="126"/>
                </a:cubicBezTo>
                <a:cubicBezTo>
                  <a:pt x="723" y="71"/>
                  <a:pt x="647" y="48"/>
                  <a:pt x="575" y="65"/>
                </a:cubicBezTo>
                <a:cubicBezTo>
                  <a:pt x="502" y="82"/>
                  <a:pt x="444" y="138"/>
                  <a:pt x="423" y="210"/>
                </a:cubicBezTo>
                <a:cubicBezTo>
                  <a:pt x="408" y="263"/>
                  <a:pt x="415" y="320"/>
                  <a:pt x="440" y="367"/>
                </a:cubicBezTo>
                <a:cubicBezTo>
                  <a:pt x="379" y="391"/>
                  <a:pt x="332" y="443"/>
                  <a:pt x="316" y="508"/>
                </a:cubicBezTo>
                <a:cubicBezTo>
                  <a:pt x="296" y="581"/>
                  <a:pt x="317" y="658"/>
                  <a:pt x="370" y="710"/>
                </a:cubicBezTo>
                <a:cubicBezTo>
                  <a:pt x="417" y="760"/>
                  <a:pt x="417" y="760"/>
                  <a:pt x="417" y="760"/>
                </a:cubicBezTo>
                <a:cubicBezTo>
                  <a:pt x="390" y="772"/>
                  <a:pt x="364" y="790"/>
                  <a:pt x="343" y="814"/>
                </a:cubicBezTo>
                <a:cubicBezTo>
                  <a:pt x="271" y="898"/>
                  <a:pt x="275" y="1022"/>
                  <a:pt x="353" y="1098"/>
                </a:cubicBezTo>
                <a:cubicBezTo>
                  <a:pt x="353" y="1099"/>
                  <a:pt x="353" y="1099"/>
                  <a:pt x="353" y="1099"/>
                </a:cubicBezTo>
                <a:cubicBezTo>
                  <a:pt x="445" y="1195"/>
                  <a:pt x="445" y="1195"/>
                  <a:pt x="445" y="1195"/>
                </a:cubicBezTo>
                <a:cubicBezTo>
                  <a:pt x="354" y="1492"/>
                  <a:pt x="354" y="1492"/>
                  <a:pt x="354" y="1492"/>
                </a:cubicBezTo>
                <a:cubicBezTo>
                  <a:pt x="295" y="1673"/>
                  <a:pt x="184" y="1831"/>
                  <a:pt x="34" y="1949"/>
                </a:cubicBezTo>
                <a:cubicBezTo>
                  <a:pt x="5" y="1973"/>
                  <a:pt x="0" y="2015"/>
                  <a:pt x="23" y="2045"/>
                </a:cubicBezTo>
                <a:cubicBezTo>
                  <a:pt x="37" y="2062"/>
                  <a:pt x="56" y="2071"/>
                  <a:pt x="76" y="2071"/>
                </a:cubicBezTo>
                <a:cubicBezTo>
                  <a:pt x="91" y="2071"/>
                  <a:pt x="106" y="2066"/>
                  <a:pt x="119" y="2056"/>
                </a:cubicBezTo>
                <a:cubicBezTo>
                  <a:pt x="290" y="1921"/>
                  <a:pt x="416" y="1740"/>
                  <a:pt x="483" y="1534"/>
                </a:cubicBezTo>
                <a:cubicBezTo>
                  <a:pt x="483" y="1533"/>
                  <a:pt x="483" y="1533"/>
                  <a:pt x="484" y="1533"/>
                </a:cubicBezTo>
                <a:cubicBezTo>
                  <a:pt x="484" y="1533"/>
                  <a:pt x="484" y="1533"/>
                  <a:pt x="484" y="1532"/>
                </a:cubicBezTo>
                <a:cubicBezTo>
                  <a:pt x="586" y="1199"/>
                  <a:pt x="586" y="1199"/>
                  <a:pt x="586" y="1199"/>
                </a:cubicBezTo>
                <a:cubicBezTo>
                  <a:pt x="587" y="1198"/>
                  <a:pt x="587" y="1197"/>
                  <a:pt x="587" y="1196"/>
                </a:cubicBezTo>
                <a:cubicBezTo>
                  <a:pt x="826" y="420"/>
                  <a:pt x="826" y="420"/>
                  <a:pt x="826" y="420"/>
                </a:cubicBezTo>
                <a:cubicBezTo>
                  <a:pt x="826" y="420"/>
                  <a:pt x="826" y="420"/>
                  <a:pt x="826" y="420"/>
                </a:cubicBezTo>
                <a:cubicBezTo>
                  <a:pt x="833" y="396"/>
                  <a:pt x="852" y="378"/>
                  <a:pt x="874" y="370"/>
                </a:cubicBezTo>
                <a:cubicBezTo>
                  <a:pt x="875" y="369"/>
                  <a:pt x="876" y="369"/>
                  <a:pt x="876" y="369"/>
                </a:cubicBezTo>
                <a:cubicBezTo>
                  <a:pt x="890" y="364"/>
                  <a:pt x="905" y="363"/>
                  <a:pt x="919" y="366"/>
                </a:cubicBezTo>
                <a:cubicBezTo>
                  <a:pt x="958" y="374"/>
                  <a:pt x="985" y="412"/>
                  <a:pt x="979" y="452"/>
                </a:cubicBezTo>
                <a:cubicBezTo>
                  <a:pt x="979" y="452"/>
                  <a:pt x="979" y="452"/>
                  <a:pt x="979" y="452"/>
                </a:cubicBezTo>
                <a:cubicBezTo>
                  <a:pt x="979" y="452"/>
                  <a:pt x="979" y="452"/>
                  <a:pt x="979" y="452"/>
                </a:cubicBezTo>
                <a:cubicBezTo>
                  <a:pt x="975" y="488"/>
                  <a:pt x="975" y="488"/>
                  <a:pt x="975" y="488"/>
                </a:cubicBezTo>
                <a:cubicBezTo>
                  <a:pt x="974" y="493"/>
                  <a:pt x="973" y="498"/>
                  <a:pt x="973" y="504"/>
                </a:cubicBezTo>
                <a:cubicBezTo>
                  <a:pt x="924" y="892"/>
                  <a:pt x="924" y="892"/>
                  <a:pt x="924" y="892"/>
                </a:cubicBezTo>
                <a:cubicBezTo>
                  <a:pt x="924" y="892"/>
                  <a:pt x="924" y="892"/>
                  <a:pt x="924" y="892"/>
                </a:cubicBezTo>
                <a:cubicBezTo>
                  <a:pt x="917" y="951"/>
                  <a:pt x="949" y="1007"/>
                  <a:pt x="1005" y="1031"/>
                </a:cubicBezTo>
                <a:cubicBezTo>
                  <a:pt x="1022" y="1038"/>
                  <a:pt x="1041" y="1042"/>
                  <a:pt x="1059" y="1042"/>
                </a:cubicBezTo>
                <a:cubicBezTo>
                  <a:pt x="1097" y="1042"/>
                  <a:pt x="1134" y="1027"/>
                  <a:pt x="1159" y="998"/>
                </a:cubicBezTo>
                <a:cubicBezTo>
                  <a:pt x="1532" y="626"/>
                  <a:pt x="1532" y="626"/>
                  <a:pt x="1532" y="626"/>
                </a:cubicBezTo>
                <a:cubicBezTo>
                  <a:pt x="1535" y="624"/>
                  <a:pt x="1537" y="622"/>
                  <a:pt x="1540" y="619"/>
                </a:cubicBezTo>
                <a:cubicBezTo>
                  <a:pt x="1543" y="616"/>
                  <a:pt x="1546" y="613"/>
                  <a:pt x="1548" y="609"/>
                </a:cubicBezTo>
                <a:cubicBezTo>
                  <a:pt x="1986" y="171"/>
                  <a:pt x="1986" y="171"/>
                  <a:pt x="1986" y="171"/>
                </a:cubicBezTo>
                <a:cubicBezTo>
                  <a:pt x="2005" y="152"/>
                  <a:pt x="2034" y="145"/>
                  <a:pt x="2059" y="152"/>
                </a:cubicBezTo>
                <a:cubicBezTo>
                  <a:pt x="2084" y="159"/>
                  <a:pt x="2103" y="179"/>
                  <a:pt x="2109" y="204"/>
                </a:cubicBezTo>
                <a:cubicBezTo>
                  <a:pt x="2115" y="229"/>
                  <a:pt x="2107" y="255"/>
                  <a:pt x="2087" y="274"/>
                </a:cubicBezTo>
                <a:cubicBezTo>
                  <a:pt x="1555" y="808"/>
                  <a:pt x="1555" y="808"/>
                  <a:pt x="1555" y="808"/>
                </a:cubicBezTo>
                <a:cubicBezTo>
                  <a:pt x="1529" y="834"/>
                  <a:pt x="1529" y="877"/>
                  <a:pt x="1555" y="904"/>
                </a:cubicBezTo>
                <a:cubicBezTo>
                  <a:pt x="1569" y="917"/>
                  <a:pt x="1586" y="924"/>
                  <a:pt x="1603" y="924"/>
                </a:cubicBezTo>
                <a:cubicBezTo>
                  <a:pt x="1621" y="924"/>
                  <a:pt x="1638" y="917"/>
                  <a:pt x="1651" y="904"/>
                </a:cubicBezTo>
                <a:cubicBezTo>
                  <a:pt x="2184" y="370"/>
                  <a:pt x="2184" y="370"/>
                  <a:pt x="2184" y="370"/>
                </a:cubicBezTo>
                <a:cubicBezTo>
                  <a:pt x="2185" y="369"/>
                  <a:pt x="2186" y="368"/>
                  <a:pt x="2186" y="368"/>
                </a:cubicBezTo>
                <a:cubicBezTo>
                  <a:pt x="2328" y="226"/>
                  <a:pt x="2328" y="226"/>
                  <a:pt x="2328" y="226"/>
                </a:cubicBezTo>
                <a:cubicBezTo>
                  <a:pt x="2328" y="226"/>
                  <a:pt x="2328" y="226"/>
                  <a:pt x="2328" y="226"/>
                </a:cubicBezTo>
                <a:cubicBezTo>
                  <a:pt x="2328" y="226"/>
                  <a:pt x="2328" y="225"/>
                  <a:pt x="2328" y="225"/>
                </a:cubicBezTo>
                <a:cubicBezTo>
                  <a:pt x="2346" y="207"/>
                  <a:pt x="2375" y="199"/>
                  <a:pt x="2400" y="205"/>
                </a:cubicBezTo>
                <a:cubicBezTo>
                  <a:pt x="2425" y="212"/>
                  <a:pt x="2445" y="231"/>
                  <a:pt x="2451" y="256"/>
                </a:cubicBezTo>
                <a:cubicBezTo>
                  <a:pt x="2458" y="281"/>
                  <a:pt x="2450" y="310"/>
                  <a:pt x="2431" y="328"/>
                </a:cubicBezTo>
                <a:cubicBezTo>
                  <a:pt x="2431" y="328"/>
                  <a:pt x="2431" y="328"/>
                  <a:pt x="2431" y="329"/>
                </a:cubicBezTo>
                <a:cubicBezTo>
                  <a:pt x="2431" y="329"/>
                  <a:pt x="2430" y="329"/>
                  <a:pt x="2430" y="329"/>
                </a:cubicBezTo>
                <a:cubicBezTo>
                  <a:pt x="2335" y="424"/>
                  <a:pt x="2335" y="424"/>
                  <a:pt x="2335" y="424"/>
                </a:cubicBezTo>
                <a:cubicBezTo>
                  <a:pt x="2335" y="424"/>
                  <a:pt x="2335" y="424"/>
                  <a:pt x="2335" y="424"/>
                </a:cubicBezTo>
                <a:cubicBezTo>
                  <a:pt x="2335" y="424"/>
                  <a:pt x="2335" y="424"/>
                  <a:pt x="2335" y="424"/>
                </a:cubicBezTo>
                <a:cubicBezTo>
                  <a:pt x="1727" y="1030"/>
                  <a:pt x="1727" y="1030"/>
                  <a:pt x="1727" y="1030"/>
                </a:cubicBezTo>
                <a:cubicBezTo>
                  <a:pt x="1701" y="1057"/>
                  <a:pt x="1701" y="1100"/>
                  <a:pt x="1727" y="1127"/>
                </a:cubicBezTo>
                <a:cubicBezTo>
                  <a:pt x="1741" y="1140"/>
                  <a:pt x="1758" y="1147"/>
                  <a:pt x="1775" y="1147"/>
                </a:cubicBezTo>
                <a:cubicBezTo>
                  <a:pt x="1793" y="1147"/>
                  <a:pt x="1810" y="1140"/>
                  <a:pt x="1823" y="1127"/>
                </a:cubicBezTo>
                <a:cubicBezTo>
                  <a:pt x="2431" y="520"/>
                  <a:pt x="2431" y="520"/>
                  <a:pt x="2431" y="520"/>
                </a:cubicBezTo>
                <a:cubicBezTo>
                  <a:pt x="2431" y="520"/>
                  <a:pt x="2431" y="520"/>
                  <a:pt x="2431" y="520"/>
                </a:cubicBezTo>
                <a:cubicBezTo>
                  <a:pt x="2450" y="502"/>
                  <a:pt x="2477" y="495"/>
                  <a:pt x="2502" y="502"/>
                </a:cubicBezTo>
                <a:cubicBezTo>
                  <a:pt x="2527" y="509"/>
                  <a:pt x="2546" y="529"/>
                  <a:pt x="2552" y="554"/>
                </a:cubicBezTo>
                <a:cubicBezTo>
                  <a:pt x="2558" y="579"/>
                  <a:pt x="2549" y="607"/>
                  <a:pt x="2530" y="625"/>
                </a:cubicBezTo>
                <a:cubicBezTo>
                  <a:pt x="2529" y="625"/>
                  <a:pt x="2529" y="625"/>
                  <a:pt x="2529" y="626"/>
                </a:cubicBezTo>
                <a:cubicBezTo>
                  <a:pt x="2528" y="626"/>
                  <a:pt x="2528" y="626"/>
                  <a:pt x="2527" y="627"/>
                </a:cubicBezTo>
                <a:cubicBezTo>
                  <a:pt x="1872" y="1283"/>
                  <a:pt x="1872" y="1283"/>
                  <a:pt x="1872" y="1283"/>
                </a:cubicBezTo>
                <a:cubicBezTo>
                  <a:pt x="1846" y="1310"/>
                  <a:pt x="1846" y="1353"/>
                  <a:pt x="1872" y="1379"/>
                </a:cubicBezTo>
                <a:cubicBezTo>
                  <a:pt x="1886" y="1393"/>
                  <a:pt x="1903" y="1399"/>
                  <a:pt x="1920" y="1399"/>
                </a:cubicBezTo>
                <a:cubicBezTo>
                  <a:pt x="1938" y="1399"/>
                  <a:pt x="1955" y="1393"/>
                  <a:pt x="1969" y="1379"/>
                </a:cubicBezTo>
                <a:cubicBezTo>
                  <a:pt x="2438" y="909"/>
                  <a:pt x="2438" y="909"/>
                  <a:pt x="2438" y="909"/>
                </a:cubicBezTo>
                <a:cubicBezTo>
                  <a:pt x="2438" y="909"/>
                  <a:pt x="2438" y="909"/>
                  <a:pt x="2438" y="909"/>
                </a:cubicBezTo>
                <a:cubicBezTo>
                  <a:pt x="2457" y="890"/>
                  <a:pt x="2484" y="883"/>
                  <a:pt x="2509" y="891"/>
                </a:cubicBezTo>
                <a:cubicBezTo>
                  <a:pt x="2534" y="898"/>
                  <a:pt x="2553" y="918"/>
                  <a:pt x="2559" y="943"/>
                </a:cubicBezTo>
                <a:cubicBezTo>
                  <a:pt x="2565" y="968"/>
                  <a:pt x="2556" y="997"/>
                  <a:pt x="2537" y="1015"/>
                </a:cubicBezTo>
                <a:cubicBezTo>
                  <a:pt x="2537" y="1015"/>
                  <a:pt x="2536" y="1016"/>
                  <a:pt x="2536" y="1016"/>
                </a:cubicBezTo>
                <a:cubicBezTo>
                  <a:pt x="2536" y="1016"/>
                  <a:pt x="2535" y="1017"/>
                  <a:pt x="2535" y="1017"/>
                </a:cubicBezTo>
                <a:cubicBezTo>
                  <a:pt x="2015" y="1536"/>
                  <a:pt x="2015" y="1536"/>
                  <a:pt x="2015" y="1536"/>
                </a:cubicBezTo>
                <a:cubicBezTo>
                  <a:pt x="2015" y="1536"/>
                  <a:pt x="2015" y="1536"/>
                  <a:pt x="2015" y="1536"/>
                </a:cubicBezTo>
                <a:cubicBezTo>
                  <a:pt x="2014" y="1536"/>
                  <a:pt x="2014" y="1536"/>
                  <a:pt x="2014" y="1536"/>
                </a:cubicBezTo>
                <a:cubicBezTo>
                  <a:pt x="2003" y="1548"/>
                  <a:pt x="1993" y="1560"/>
                  <a:pt x="1985" y="1571"/>
                </a:cubicBezTo>
                <a:cubicBezTo>
                  <a:pt x="1985" y="1571"/>
                  <a:pt x="1985" y="1571"/>
                  <a:pt x="1985" y="1571"/>
                </a:cubicBezTo>
                <a:cubicBezTo>
                  <a:pt x="1746" y="1883"/>
                  <a:pt x="1423" y="2112"/>
                  <a:pt x="1050" y="2234"/>
                </a:cubicBezTo>
                <a:cubicBezTo>
                  <a:pt x="1049" y="2235"/>
                  <a:pt x="1049" y="2235"/>
                  <a:pt x="1049" y="2235"/>
                </a:cubicBezTo>
                <a:cubicBezTo>
                  <a:pt x="1049" y="2235"/>
                  <a:pt x="1049" y="2235"/>
                  <a:pt x="1049" y="2235"/>
                </a:cubicBezTo>
                <a:cubicBezTo>
                  <a:pt x="867" y="2298"/>
                  <a:pt x="738" y="2428"/>
                  <a:pt x="624" y="2560"/>
                </a:cubicBezTo>
                <a:cubicBezTo>
                  <a:pt x="600" y="2588"/>
                  <a:pt x="603" y="2631"/>
                  <a:pt x="632" y="2656"/>
                </a:cubicBezTo>
                <a:cubicBezTo>
                  <a:pt x="645" y="2667"/>
                  <a:pt x="660" y="2672"/>
                  <a:pt x="676" y="2672"/>
                </a:cubicBezTo>
                <a:cubicBezTo>
                  <a:pt x="695" y="2672"/>
                  <a:pt x="714" y="2664"/>
                  <a:pt x="728" y="2649"/>
                </a:cubicBezTo>
                <a:cubicBezTo>
                  <a:pt x="828" y="2531"/>
                  <a:pt x="942" y="2416"/>
                  <a:pt x="1093" y="2363"/>
                </a:cubicBezTo>
                <a:cubicBezTo>
                  <a:pt x="1093" y="2363"/>
                  <a:pt x="1093" y="2363"/>
                  <a:pt x="1093" y="2363"/>
                </a:cubicBezTo>
                <a:cubicBezTo>
                  <a:pt x="1224" y="2320"/>
                  <a:pt x="1350" y="2265"/>
                  <a:pt x="1469" y="2197"/>
                </a:cubicBezTo>
                <a:cubicBezTo>
                  <a:pt x="1594" y="2274"/>
                  <a:pt x="1725" y="2337"/>
                  <a:pt x="1861" y="2385"/>
                </a:cubicBezTo>
                <a:cubicBezTo>
                  <a:pt x="1992" y="2435"/>
                  <a:pt x="2089" y="2526"/>
                  <a:pt x="2195" y="2647"/>
                </a:cubicBezTo>
                <a:cubicBezTo>
                  <a:pt x="2209" y="2663"/>
                  <a:pt x="2228" y="2671"/>
                  <a:pt x="2247" y="2671"/>
                </a:cubicBezTo>
                <a:cubicBezTo>
                  <a:pt x="2262" y="2671"/>
                  <a:pt x="2278" y="2665"/>
                  <a:pt x="2291" y="2654"/>
                </a:cubicBezTo>
                <a:cubicBezTo>
                  <a:pt x="2320" y="2629"/>
                  <a:pt x="2322" y="2586"/>
                  <a:pt x="2298" y="2558"/>
                </a:cubicBezTo>
                <a:cubicBezTo>
                  <a:pt x="2194" y="2439"/>
                  <a:pt x="2075" y="2321"/>
                  <a:pt x="1909" y="2258"/>
                </a:cubicBezTo>
                <a:cubicBezTo>
                  <a:pt x="1908" y="2258"/>
                  <a:pt x="1908" y="2258"/>
                  <a:pt x="1908" y="2258"/>
                </a:cubicBezTo>
                <a:cubicBezTo>
                  <a:pt x="1908" y="2258"/>
                  <a:pt x="1907" y="2257"/>
                  <a:pt x="1907" y="2257"/>
                </a:cubicBezTo>
                <a:cubicBezTo>
                  <a:pt x="1802" y="2220"/>
                  <a:pt x="1699" y="2173"/>
                  <a:pt x="1600" y="2116"/>
                </a:cubicBezTo>
                <a:cubicBezTo>
                  <a:pt x="1615" y="2106"/>
                  <a:pt x="1631" y="2095"/>
                  <a:pt x="1646" y="2084"/>
                </a:cubicBezTo>
                <a:cubicBezTo>
                  <a:pt x="1816" y="1964"/>
                  <a:pt x="1966" y="1819"/>
                  <a:pt x="2093" y="1654"/>
                </a:cubicBezTo>
                <a:cubicBezTo>
                  <a:pt x="2093" y="1654"/>
                  <a:pt x="2093" y="1654"/>
                  <a:pt x="2093" y="1654"/>
                </a:cubicBezTo>
                <a:cubicBezTo>
                  <a:pt x="2098" y="1646"/>
                  <a:pt x="2105" y="1638"/>
                  <a:pt x="2111" y="1632"/>
                </a:cubicBezTo>
                <a:cubicBezTo>
                  <a:pt x="2111" y="1632"/>
                  <a:pt x="2111" y="1632"/>
                  <a:pt x="2111" y="1632"/>
                </a:cubicBezTo>
                <a:cubicBezTo>
                  <a:pt x="2420" y="1323"/>
                  <a:pt x="2420" y="1323"/>
                  <a:pt x="2420" y="1323"/>
                </a:cubicBezTo>
                <a:cubicBezTo>
                  <a:pt x="2489" y="1568"/>
                  <a:pt x="2489" y="1568"/>
                  <a:pt x="2489" y="1568"/>
                </a:cubicBezTo>
                <a:cubicBezTo>
                  <a:pt x="2489" y="1568"/>
                  <a:pt x="2489" y="1569"/>
                  <a:pt x="2489" y="1569"/>
                </a:cubicBezTo>
                <a:cubicBezTo>
                  <a:pt x="2489" y="1569"/>
                  <a:pt x="2489" y="1569"/>
                  <a:pt x="2490" y="1569"/>
                </a:cubicBezTo>
                <a:cubicBezTo>
                  <a:pt x="2544" y="1750"/>
                  <a:pt x="2648" y="1916"/>
                  <a:pt x="2789" y="2051"/>
                </a:cubicBezTo>
                <a:cubicBezTo>
                  <a:pt x="2802" y="2063"/>
                  <a:pt x="2819" y="2070"/>
                  <a:pt x="2836" y="2070"/>
                </a:cubicBezTo>
                <a:cubicBezTo>
                  <a:pt x="2854" y="2070"/>
                  <a:pt x="2872" y="2063"/>
                  <a:pt x="2885" y="2049"/>
                </a:cubicBezTo>
                <a:cubicBezTo>
                  <a:pt x="2911" y="2021"/>
                  <a:pt x="2910" y="1978"/>
                  <a:pt x="2883" y="1952"/>
                </a:cubicBezTo>
                <a:close/>
                <a:moveTo>
                  <a:pt x="468" y="616"/>
                </a:moveTo>
                <a:cubicBezTo>
                  <a:pt x="468" y="616"/>
                  <a:pt x="467" y="615"/>
                  <a:pt x="467" y="615"/>
                </a:cubicBezTo>
                <a:cubicBezTo>
                  <a:pt x="467" y="615"/>
                  <a:pt x="466" y="614"/>
                  <a:pt x="466" y="614"/>
                </a:cubicBezTo>
                <a:cubicBezTo>
                  <a:pt x="448" y="596"/>
                  <a:pt x="440" y="568"/>
                  <a:pt x="447" y="542"/>
                </a:cubicBezTo>
                <a:cubicBezTo>
                  <a:pt x="454" y="517"/>
                  <a:pt x="474" y="497"/>
                  <a:pt x="499" y="491"/>
                </a:cubicBezTo>
                <a:cubicBezTo>
                  <a:pt x="523" y="484"/>
                  <a:pt x="549" y="492"/>
                  <a:pt x="567" y="511"/>
                </a:cubicBezTo>
                <a:cubicBezTo>
                  <a:pt x="634" y="582"/>
                  <a:pt x="634" y="582"/>
                  <a:pt x="634" y="582"/>
                </a:cubicBezTo>
                <a:cubicBezTo>
                  <a:pt x="585" y="740"/>
                  <a:pt x="585" y="740"/>
                  <a:pt x="585" y="740"/>
                </a:cubicBezTo>
                <a:lnTo>
                  <a:pt x="468" y="616"/>
                </a:lnTo>
                <a:close/>
                <a:moveTo>
                  <a:pt x="554" y="247"/>
                </a:moveTo>
                <a:cubicBezTo>
                  <a:pt x="561" y="222"/>
                  <a:pt x="581" y="203"/>
                  <a:pt x="606" y="197"/>
                </a:cubicBezTo>
                <a:cubicBezTo>
                  <a:pt x="631" y="191"/>
                  <a:pt x="657" y="200"/>
                  <a:pt x="675" y="220"/>
                </a:cubicBezTo>
                <a:cubicBezTo>
                  <a:pt x="676" y="220"/>
                  <a:pt x="676" y="220"/>
                  <a:pt x="676" y="220"/>
                </a:cubicBezTo>
                <a:cubicBezTo>
                  <a:pt x="676" y="221"/>
                  <a:pt x="676" y="221"/>
                  <a:pt x="676" y="221"/>
                </a:cubicBezTo>
                <a:cubicBezTo>
                  <a:pt x="747" y="294"/>
                  <a:pt x="747" y="294"/>
                  <a:pt x="747" y="294"/>
                </a:cubicBezTo>
                <a:cubicBezTo>
                  <a:pt x="724" y="318"/>
                  <a:pt x="706" y="347"/>
                  <a:pt x="696" y="380"/>
                </a:cubicBezTo>
                <a:cubicBezTo>
                  <a:pt x="696" y="380"/>
                  <a:pt x="696" y="380"/>
                  <a:pt x="696" y="380"/>
                </a:cubicBezTo>
                <a:cubicBezTo>
                  <a:pt x="680" y="433"/>
                  <a:pt x="680" y="433"/>
                  <a:pt x="680" y="433"/>
                </a:cubicBezTo>
                <a:cubicBezTo>
                  <a:pt x="665" y="418"/>
                  <a:pt x="665" y="418"/>
                  <a:pt x="665" y="418"/>
                </a:cubicBezTo>
                <a:cubicBezTo>
                  <a:pt x="665" y="418"/>
                  <a:pt x="665" y="417"/>
                  <a:pt x="665" y="417"/>
                </a:cubicBezTo>
                <a:cubicBezTo>
                  <a:pt x="665" y="417"/>
                  <a:pt x="665" y="417"/>
                  <a:pt x="665" y="417"/>
                </a:cubicBezTo>
                <a:cubicBezTo>
                  <a:pt x="573" y="320"/>
                  <a:pt x="573" y="320"/>
                  <a:pt x="573" y="320"/>
                </a:cubicBezTo>
                <a:cubicBezTo>
                  <a:pt x="573" y="320"/>
                  <a:pt x="572" y="320"/>
                  <a:pt x="572" y="319"/>
                </a:cubicBezTo>
                <a:cubicBezTo>
                  <a:pt x="572" y="319"/>
                  <a:pt x="572" y="319"/>
                  <a:pt x="572" y="319"/>
                </a:cubicBezTo>
                <a:cubicBezTo>
                  <a:pt x="554" y="301"/>
                  <a:pt x="547" y="273"/>
                  <a:pt x="554" y="247"/>
                </a:cubicBezTo>
                <a:close/>
                <a:moveTo>
                  <a:pt x="452" y="1005"/>
                </a:moveTo>
                <a:cubicBezTo>
                  <a:pt x="451" y="1004"/>
                  <a:pt x="451" y="1004"/>
                  <a:pt x="450" y="1004"/>
                </a:cubicBezTo>
                <a:cubicBezTo>
                  <a:pt x="450" y="1003"/>
                  <a:pt x="450" y="1003"/>
                  <a:pt x="449" y="1003"/>
                </a:cubicBezTo>
                <a:cubicBezTo>
                  <a:pt x="422" y="976"/>
                  <a:pt x="421" y="933"/>
                  <a:pt x="446" y="904"/>
                </a:cubicBezTo>
                <a:cubicBezTo>
                  <a:pt x="470" y="876"/>
                  <a:pt x="510" y="871"/>
                  <a:pt x="539" y="890"/>
                </a:cubicBezTo>
                <a:cubicBezTo>
                  <a:pt x="491" y="1046"/>
                  <a:pt x="491" y="1046"/>
                  <a:pt x="491" y="1046"/>
                </a:cubicBezTo>
                <a:lnTo>
                  <a:pt x="452" y="1005"/>
                </a:lnTo>
                <a:close/>
                <a:moveTo>
                  <a:pt x="948" y="233"/>
                </a:moveTo>
                <a:cubicBezTo>
                  <a:pt x="930" y="229"/>
                  <a:pt x="912" y="228"/>
                  <a:pt x="894" y="229"/>
                </a:cubicBezTo>
                <a:cubicBezTo>
                  <a:pt x="892" y="205"/>
                  <a:pt x="901" y="182"/>
                  <a:pt x="920" y="166"/>
                </a:cubicBezTo>
                <a:cubicBezTo>
                  <a:pt x="949" y="142"/>
                  <a:pt x="992" y="145"/>
                  <a:pt x="1019" y="173"/>
                </a:cubicBezTo>
                <a:cubicBezTo>
                  <a:pt x="1019" y="173"/>
                  <a:pt x="1019" y="173"/>
                  <a:pt x="1019" y="173"/>
                </a:cubicBezTo>
                <a:cubicBezTo>
                  <a:pt x="1397" y="568"/>
                  <a:pt x="1397" y="568"/>
                  <a:pt x="1397" y="568"/>
                </a:cubicBezTo>
                <a:cubicBezTo>
                  <a:pt x="1295" y="670"/>
                  <a:pt x="1295" y="670"/>
                  <a:pt x="1295" y="670"/>
                </a:cubicBezTo>
                <a:cubicBezTo>
                  <a:pt x="1113" y="481"/>
                  <a:pt x="1113" y="481"/>
                  <a:pt x="1113" y="481"/>
                </a:cubicBezTo>
                <a:cubicBezTo>
                  <a:pt x="1114" y="469"/>
                  <a:pt x="1114" y="469"/>
                  <a:pt x="1114" y="469"/>
                </a:cubicBezTo>
                <a:cubicBezTo>
                  <a:pt x="1114" y="469"/>
                  <a:pt x="1114" y="469"/>
                  <a:pt x="1114" y="469"/>
                </a:cubicBezTo>
                <a:cubicBezTo>
                  <a:pt x="1121" y="416"/>
                  <a:pt x="1108" y="363"/>
                  <a:pt x="1077" y="319"/>
                </a:cubicBezTo>
                <a:cubicBezTo>
                  <a:pt x="1046" y="275"/>
                  <a:pt x="1000" y="244"/>
                  <a:pt x="948" y="233"/>
                </a:cubicBezTo>
                <a:close/>
                <a:moveTo>
                  <a:pt x="1062" y="903"/>
                </a:moveTo>
                <a:cubicBezTo>
                  <a:pt x="1061" y="904"/>
                  <a:pt x="1061" y="904"/>
                  <a:pt x="1061" y="905"/>
                </a:cubicBezTo>
                <a:cubicBezTo>
                  <a:pt x="1060" y="905"/>
                  <a:pt x="1060" y="905"/>
                  <a:pt x="1060" y="90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199" y="767"/>
                  <a:pt x="1199" y="767"/>
                  <a:pt x="1199" y="767"/>
                </a:cubicBezTo>
                <a:lnTo>
                  <a:pt x="1062" y="903"/>
                </a:lnTo>
                <a:close/>
              </a:path>
            </a:pathLst>
          </a:custGeom>
          <a:solidFill>
            <a:srgbClr val="FFB81C"/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53">
            <a:extLst>
              <a:ext uri="{FF2B5EF4-FFF2-40B4-BE49-F238E27FC236}">
                <a16:creationId xmlns:a16="http://schemas.microsoft.com/office/drawing/2014/main" id="{B9688C19-BA38-E2DF-6527-D97CEFEFBE5B}"/>
              </a:ext>
            </a:extLst>
          </p:cNvPr>
          <p:cNvSpPr>
            <a:spLocks noEditPoints="1"/>
          </p:cNvSpPr>
          <p:nvPr/>
        </p:nvSpPr>
        <p:spPr bwMode="auto">
          <a:xfrm>
            <a:off x="2508108" y="1140537"/>
            <a:ext cx="73381" cy="63303"/>
          </a:xfrm>
          <a:custGeom>
            <a:avLst/>
            <a:gdLst>
              <a:gd name="T0" fmla="*/ 283 w 566"/>
              <a:gd name="T1" fmla="*/ 566 h 566"/>
              <a:gd name="T2" fmla="*/ 566 w 566"/>
              <a:gd name="T3" fmla="*/ 283 h 566"/>
              <a:gd name="T4" fmla="*/ 283 w 566"/>
              <a:gd name="T5" fmla="*/ 0 h 566"/>
              <a:gd name="T6" fmla="*/ 0 w 566"/>
              <a:gd name="T7" fmla="*/ 283 h 566"/>
              <a:gd name="T8" fmla="*/ 283 w 566"/>
              <a:gd name="T9" fmla="*/ 566 h 566"/>
              <a:gd name="T10" fmla="*/ 283 w 566"/>
              <a:gd name="T11" fmla="*/ 136 h 566"/>
              <a:gd name="T12" fmla="*/ 430 w 566"/>
              <a:gd name="T13" fmla="*/ 283 h 566"/>
              <a:gd name="T14" fmla="*/ 283 w 566"/>
              <a:gd name="T15" fmla="*/ 430 h 566"/>
              <a:gd name="T16" fmla="*/ 136 w 566"/>
              <a:gd name="T17" fmla="*/ 283 h 566"/>
              <a:gd name="T18" fmla="*/ 283 w 566"/>
              <a:gd name="T19" fmla="*/ 13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439" y="566"/>
                  <a:pt x="566" y="439"/>
                  <a:pt x="566" y="283"/>
                </a:cubicBezTo>
                <a:cubicBezTo>
                  <a:pt x="566" y="127"/>
                  <a:pt x="439" y="0"/>
                  <a:pt x="283" y="0"/>
                </a:cubicBezTo>
                <a:cubicBezTo>
                  <a:pt x="126" y="0"/>
                  <a:pt x="0" y="127"/>
                  <a:pt x="0" y="283"/>
                </a:cubicBezTo>
                <a:cubicBezTo>
                  <a:pt x="0" y="439"/>
                  <a:pt x="126" y="566"/>
                  <a:pt x="283" y="566"/>
                </a:cubicBezTo>
                <a:close/>
                <a:moveTo>
                  <a:pt x="283" y="136"/>
                </a:moveTo>
                <a:cubicBezTo>
                  <a:pt x="364" y="136"/>
                  <a:pt x="430" y="202"/>
                  <a:pt x="430" y="283"/>
                </a:cubicBezTo>
                <a:cubicBezTo>
                  <a:pt x="430" y="364"/>
                  <a:pt x="364" y="430"/>
                  <a:pt x="283" y="430"/>
                </a:cubicBezTo>
                <a:cubicBezTo>
                  <a:pt x="201" y="430"/>
                  <a:pt x="136" y="364"/>
                  <a:pt x="136" y="283"/>
                </a:cubicBezTo>
                <a:cubicBezTo>
                  <a:pt x="136" y="202"/>
                  <a:pt x="201" y="136"/>
                  <a:pt x="283" y="136"/>
                </a:cubicBezTo>
                <a:close/>
              </a:path>
            </a:pathLst>
          </a:custGeom>
          <a:solidFill>
            <a:srgbClr val="FFB81C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55">
            <a:extLst>
              <a:ext uri="{FF2B5EF4-FFF2-40B4-BE49-F238E27FC236}">
                <a16:creationId xmlns:a16="http://schemas.microsoft.com/office/drawing/2014/main" id="{2A986E83-C590-6765-108F-80FC0CE7D68D}"/>
              </a:ext>
            </a:extLst>
          </p:cNvPr>
          <p:cNvSpPr>
            <a:spLocks noEditPoints="1"/>
          </p:cNvSpPr>
          <p:nvPr/>
        </p:nvSpPr>
        <p:spPr bwMode="auto">
          <a:xfrm>
            <a:off x="2467867" y="1207189"/>
            <a:ext cx="288000" cy="253210"/>
          </a:xfrm>
          <a:custGeom>
            <a:avLst/>
            <a:gdLst>
              <a:gd name="T0" fmla="*/ 1850 w 2218"/>
              <a:gd name="T1" fmla="*/ 0 h 2257"/>
              <a:gd name="T2" fmla="*/ 1140 w 2218"/>
              <a:gd name="T3" fmla="*/ 77 h 2257"/>
              <a:gd name="T4" fmla="*/ 1140 w 2218"/>
              <a:gd name="T5" fmla="*/ 77 h 2257"/>
              <a:gd name="T6" fmla="*/ 0 w 2218"/>
              <a:gd name="T7" fmla="*/ 884 h 2257"/>
              <a:gd name="T8" fmla="*/ 189 w 2218"/>
              <a:gd name="T9" fmla="*/ 1063 h 2257"/>
              <a:gd name="T10" fmla="*/ 450 w 2218"/>
              <a:gd name="T11" fmla="*/ 2257 h 2257"/>
              <a:gd name="T12" fmla="*/ 733 w 2218"/>
              <a:gd name="T13" fmla="*/ 2257 h 2257"/>
              <a:gd name="T14" fmla="*/ 940 w 2218"/>
              <a:gd name="T15" fmla="*/ 401 h 2257"/>
              <a:gd name="T16" fmla="*/ 1039 w 2218"/>
              <a:gd name="T17" fmla="*/ 887 h 2257"/>
              <a:gd name="T18" fmla="*/ 1278 w 2218"/>
              <a:gd name="T19" fmla="*/ 2049 h 2257"/>
              <a:gd name="T20" fmla="*/ 1593 w 2218"/>
              <a:gd name="T21" fmla="*/ 2229 h 2257"/>
              <a:gd name="T22" fmla="*/ 1875 w 2218"/>
              <a:gd name="T23" fmla="*/ 2229 h 2257"/>
              <a:gd name="T24" fmla="*/ 2032 w 2218"/>
              <a:gd name="T25" fmla="*/ 1063 h 2257"/>
              <a:gd name="T26" fmla="*/ 2218 w 2218"/>
              <a:gd name="T27" fmla="*/ 884 h 2257"/>
              <a:gd name="T28" fmla="*/ 1407 w 2218"/>
              <a:gd name="T29" fmla="*/ 136 h 2257"/>
              <a:gd name="T30" fmla="*/ 1407 w 2218"/>
              <a:gd name="T31" fmla="*/ 136 h 2257"/>
              <a:gd name="T32" fmla="*/ 659 w 2218"/>
              <a:gd name="T33" fmla="*/ 2051 h 2257"/>
              <a:gd name="T34" fmla="*/ 591 w 2218"/>
              <a:gd name="T35" fmla="*/ 1093 h 2257"/>
              <a:gd name="T36" fmla="*/ 523 w 2218"/>
              <a:gd name="T37" fmla="*/ 2051 h 2257"/>
              <a:gd name="T38" fmla="*/ 375 w 2218"/>
              <a:gd name="T39" fmla="*/ 2049 h 2257"/>
              <a:gd name="T40" fmla="*/ 239 w 2218"/>
              <a:gd name="T41" fmla="*/ 879 h 2257"/>
              <a:gd name="T42" fmla="*/ 136 w 2218"/>
              <a:gd name="T43" fmla="*/ 370 h 2257"/>
              <a:gd name="T44" fmla="*/ 1050 w 2218"/>
              <a:gd name="T45" fmla="*/ 180 h 2257"/>
              <a:gd name="T46" fmla="*/ 1299 w 2218"/>
              <a:gd name="T47" fmla="*/ 398 h 2257"/>
              <a:gd name="T48" fmla="*/ 1313 w 2218"/>
              <a:gd name="T49" fmla="*/ 405 h 2257"/>
              <a:gd name="T50" fmla="*/ 1326 w 2218"/>
              <a:gd name="T51" fmla="*/ 409 h 2257"/>
              <a:gd name="T52" fmla="*/ 1339 w 2218"/>
              <a:gd name="T53" fmla="*/ 411 h 2257"/>
              <a:gd name="T54" fmla="*/ 1353 w 2218"/>
              <a:gd name="T55" fmla="*/ 409 h 2257"/>
              <a:gd name="T56" fmla="*/ 1366 w 2218"/>
              <a:gd name="T57" fmla="*/ 405 h 2257"/>
              <a:gd name="T58" fmla="*/ 1379 w 2218"/>
              <a:gd name="T59" fmla="*/ 398 h 2257"/>
              <a:gd name="T60" fmla="*/ 1667 w 2218"/>
              <a:gd name="T61" fmla="*/ 220 h 2257"/>
              <a:gd name="T62" fmla="*/ 1415 w 2218"/>
              <a:gd name="T63" fmla="*/ 504 h 2257"/>
              <a:gd name="T64" fmla="*/ 1156 w 2218"/>
              <a:gd name="T65" fmla="*/ 409 h 2257"/>
              <a:gd name="T66" fmla="*/ 1020 w 2218"/>
              <a:gd name="T67" fmla="*/ 290 h 2257"/>
              <a:gd name="T68" fmla="*/ 804 w 2218"/>
              <a:gd name="T69" fmla="*/ 388 h 2257"/>
              <a:gd name="T70" fmla="*/ 770 w 2218"/>
              <a:gd name="T71" fmla="*/ 2111 h 2257"/>
              <a:gd name="T72" fmla="*/ 1175 w 2218"/>
              <a:gd name="T73" fmla="*/ 606 h 2257"/>
              <a:gd name="T74" fmla="*/ 2032 w 2218"/>
              <a:gd name="T75" fmla="*/ 927 h 2257"/>
              <a:gd name="T76" fmla="*/ 1979 w 2218"/>
              <a:gd name="T77" fmla="*/ 368 h 2257"/>
              <a:gd name="T78" fmla="*/ 1843 w 2218"/>
              <a:gd name="T79" fmla="*/ 2051 h 2257"/>
              <a:gd name="T80" fmla="*/ 1696 w 2218"/>
              <a:gd name="T81" fmla="*/ 2051 h 2257"/>
              <a:gd name="T82" fmla="*/ 1696 w 2218"/>
              <a:gd name="T83" fmla="*/ 1161 h 2257"/>
              <a:gd name="T84" fmla="*/ 1560 w 2218"/>
              <a:gd name="T85" fmla="*/ 2051 h 2257"/>
              <a:gd name="T86" fmla="*/ 1452 w 2218"/>
              <a:gd name="T87" fmla="*/ 2111 h 2257"/>
              <a:gd name="T88" fmla="*/ 1414 w 2218"/>
              <a:gd name="T89" fmla="*/ 656 h 2257"/>
              <a:gd name="T90" fmla="*/ 1503 w 2218"/>
              <a:gd name="T91" fmla="*/ 607 h 2257"/>
              <a:gd name="T92" fmla="*/ 1756 w 2218"/>
              <a:gd name="T93" fmla="*/ 390 h 2257"/>
              <a:gd name="T94" fmla="*/ 1850 w 2218"/>
              <a:gd name="T95" fmla="*/ 136 h 2257"/>
              <a:gd name="T96" fmla="*/ 2014 w 2218"/>
              <a:gd name="T97" fmla="*/ 204 h 2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18" h="2257">
                <a:moveTo>
                  <a:pt x="2218" y="370"/>
                </a:moveTo>
                <a:cubicBezTo>
                  <a:pt x="2218" y="271"/>
                  <a:pt x="2180" y="178"/>
                  <a:pt x="2111" y="109"/>
                </a:cubicBezTo>
                <a:cubicBezTo>
                  <a:pt x="2041" y="38"/>
                  <a:pt x="1949" y="0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407" y="0"/>
                  <a:pt x="1407" y="0"/>
                  <a:pt x="1407" y="0"/>
                </a:cubicBezTo>
                <a:cubicBezTo>
                  <a:pt x="1315" y="0"/>
                  <a:pt x="1227" y="35"/>
                  <a:pt x="1160" y="95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083" y="27"/>
                  <a:pt x="1009" y="0"/>
                  <a:pt x="931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884"/>
                  <a:pt x="0" y="884"/>
                  <a:pt x="0" y="884"/>
                </a:cubicBezTo>
                <a:cubicBezTo>
                  <a:pt x="0" y="885"/>
                  <a:pt x="0" y="885"/>
                  <a:pt x="0" y="886"/>
                </a:cubicBezTo>
                <a:cubicBezTo>
                  <a:pt x="0" y="886"/>
                  <a:pt x="0" y="887"/>
                  <a:pt x="0" y="887"/>
                </a:cubicBezTo>
                <a:cubicBezTo>
                  <a:pt x="5" y="987"/>
                  <a:pt x="85" y="1062"/>
                  <a:pt x="187" y="1063"/>
                </a:cubicBezTo>
                <a:cubicBezTo>
                  <a:pt x="187" y="1063"/>
                  <a:pt x="188" y="1063"/>
                  <a:pt x="189" y="1063"/>
                </a:cubicBezTo>
                <a:cubicBezTo>
                  <a:pt x="206" y="1063"/>
                  <a:pt x="223" y="1061"/>
                  <a:pt x="239" y="1056"/>
                </a:cubicBezTo>
                <a:cubicBezTo>
                  <a:pt x="239" y="2049"/>
                  <a:pt x="239" y="2049"/>
                  <a:pt x="239" y="2049"/>
                </a:cubicBezTo>
                <a:cubicBezTo>
                  <a:pt x="239" y="2122"/>
                  <a:pt x="280" y="2191"/>
                  <a:pt x="345" y="2229"/>
                </a:cubicBezTo>
                <a:cubicBezTo>
                  <a:pt x="377" y="2248"/>
                  <a:pt x="414" y="2257"/>
                  <a:pt x="450" y="2257"/>
                </a:cubicBezTo>
                <a:cubicBezTo>
                  <a:pt x="486" y="2257"/>
                  <a:pt x="522" y="2248"/>
                  <a:pt x="555" y="2229"/>
                </a:cubicBezTo>
                <a:cubicBezTo>
                  <a:pt x="568" y="2221"/>
                  <a:pt x="580" y="2212"/>
                  <a:pt x="591" y="2202"/>
                </a:cubicBezTo>
                <a:cubicBezTo>
                  <a:pt x="603" y="2212"/>
                  <a:pt x="615" y="2221"/>
                  <a:pt x="628" y="2229"/>
                </a:cubicBezTo>
                <a:cubicBezTo>
                  <a:pt x="661" y="2248"/>
                  <a:pt x="697" y="2257"/>
                  <a:pt x="733" y="2257"/>
                </a:cubicBezTo>
                <a:cubicBezTo>
                  <a:pt x="769" y="2257"/>
                  <a:pt x="806" y="2248"/>
                  <a:pt x="838" y="2229"/>
                </a:cubicBezTo>
                <a:cubicBezTo>
                  <a:pt x="902" y="2192"/>
                  <a:pt x="941" y="2125"/>
                  <a:pt x="940" y="2051"/>
                </a:cubicBezTo>
                <a:cubicBezTo>
                  <a:pt x="940" y="2051"/>
                  <a:pt x="940" y="2051"/>
                  <a:pt x="940" y="2051"/>
                </a:cubicBezTo>
                <a:cubicBezTo>
                  <a:pt x="940" y="401"/>
                  <a:pt x="940" y="401"/>
                  <a:pt x="940" y="401"/>
                </a:cubicBezTo>
                <a:cubicBezTo>
                  <a:pt x="1039" y="487"/>
                  <a:pt x="1039" y="487"/>
                  <a:pt x="1039" y="487"/>
                </a:cubicBezTo>
                <a:cubicBezTo>
                  <a:pt x="1039" y="884"/>
                  <a:pt x="1039" y="884"/>
                  <a:pt x="1039" y="884"/>
                </a:cubicBezTo>
                <a:cubicBezTo>
                  <a:pt x="1039" y="884"/>
                  <a:pt x="1039" y="885"/>
                  <a:pt x="1039" y="885"/>
                </a:cubicBezTo>
                <a:cubicBezTo>
                  <a:pt x="1039" y="886"/>
                  <a:pt x="1039" y="886"/>
                  <a:pt x="1039" y="887"/>
                </a:cubicBezTo>
                <a:cubicBezTo>
                  <a:pt x="1042" y="985"/>
                  <a:pt x="1124" y="1062"/>
                  <a:pt x="1226" y="1063"/>
                </a:cubicBezTo>
                <a:cubicBezTo>
                  <a:pt x="1226" y="1063"/>
                  <a:pt x="1227" y="1063"/>
                  <a:pt x="1227" y="1063"/>
                </a:cubicBezTo>
                <a:cubicBezTo>
                  <a:pt x="1245" y="1063"/>
                  <a:pt x="1262" y="1061"/>
                  <a:pt x="1278" y="1056"/>
                </a:cubicBezTo>
                <a:cubicBezTo>
                  <a:pt x="1278" y="2049"/>
                  <a:pt x="1278" y="2049"/>
                  <a:pt x="1278" y="2049"/>
                </a:cubicBezTo>
                <a:cubicBezTo>
                  <a:pt x="1278" y="2049"/>
                  <a:pt x="1278" y="2049"/>
                  <a:pt x="1278" y="2049"/>
                </a:cubicBezTo>
                <a:cubicBezTo>
                  <a:pt x="1278" y="2122"/>
                  <a:pt x="1318" y="2191"/>
                  <a:pt x="1384" y="2229"/>
                </a:cubicBezTo>
                <a:cubicBezTo>
                  <a:pt x="1416" y="2248"/>
                  <a:pt x="1452" y="2257"/>
                  <a:pt x="1489" y="2257"/>
                </a:cubicBezTo>
                <a:cubicBezTo>
                  <a:pt x="1525" y="2257"/>
                  <a:pt x="1561" y="2248"/>
                  <a:pt x="1593" y="2229"/>
                </a:cubicBezTo>
                <a:cubicBezTo>
                  <a:pt x="1606" y="2221"/>
                  <a:pt x="1618" y="2213"/>
                  <a:pt x="1629" y="2203"/>
                </a:cubicBezTo>
                <a:cubicBezTo>
                  <a:pt x="1640" y="2213"/>
                  <a:pt x="1652" y="2221"/>
                  <a:pt x="1665" y="2229"/>
                </a:cubicBezTo>
                <a:cubicBezTo>
                  <a:pt x="1698" y="2248"/>
                  <a:pt x="1734" y="2257"/>
                  <a:pt x="1770" y="2257"/>
                </a:cubicBezTo>
                <a:cubicBezTo>
                  <a:pt x="1806" y="2257"/>
                  <a:pt x="1843" y="2248"/>
                  <a:pt x="1875" y="2229"/>
                </a:cubicBezTo>
                <a:cubicBezTo>
                  <a:pt x="1940" y="2191"/>
                  <a:pt x="1979" y="2124"/>
                  <a:pt x="1979" y="2051"/>
                </a:cubicBezTo>
                <a:cubicBezTo>
                  <a:pt x="1979" y="2051"/>
                  <a:pt x="1979" y="2051"/>
                  <a:pt x="1979" y="2051"/>
                </a:cubicBezTo>
                <a:cubicBezTo>
                  <a:pt x="1979" y="1056"/>
                  <a:pt x="1979" y="1056"/>
                  <a:pt x="1979" y="1056"/>
                </a:cubicBezTo>
                <a:cubicBezTo>
                  <a:pt x="1996" y="1061"/>
                  <a:pt x="2013" y="1063"/>
                  <a:pt x="2032" y="1063"/>
                </a:cubicBezTo>
                <a:cubicBezTo>
                  <a:pt x="2032" y="1063"/>
                  <a:pt x="2033" y="1063"/>
                  <a:pt x="2033" y="1063"/>
                </a:cubicBezTo>
                <a:cubicBezTo>
                  <a:pt x="2134" y="1062"/>
                  <a:pt x="2214" y="987"/>
                  <a:pt x="2218" y="887"/>
                </a:cubicBezTo>
                <a:cubicBezTo>
                  <a:pt x="2218" y="887"/>
                  <a:pt x="2218" y="886"/>
                  <a:pt x="2218" y="886"/>
                </a:cubicBezTo>
                <a:cubicBezTo>
                  <a:pt x="2218" y="885"/>
                  <a:pt x="2218" y="885"/>
                  <a:pt x="2218" y="884"/>
                </a:cubicBezTo>
                <a:cubicBezTo>
                  <a:pt x="2218" y="370"/>
                  <a:pt x="2218" y="370"/>
                  <a:pt x="2218" y="370"/>
                </a:cubicBezTo>
                <a:cubicBezTo>
                  <a:pt x="2218" y="370"/>
                  <a:pt x="2218" y="370"/>
                  <a:pt x="2218" y="370"/>
                </a:cubicBezTo>
                <a:cubicBezTo>
                  <a:pt x="2218" y="370"/>
                  <a:pt x="2218" y="370"/>
                  <a:pt x="2218" y="370"/>
                </a:cubicBezTo>
                <a:close/>
                <a:moveTo>
                  <a:pt x="1407" y="136"/>
                </a:moveTo>
                <a:cubicBezTo>
                  <a:pt x="1478" y="136"/>
                  <a:pt x="1478" y="136"/>
                  <a:pt x="1478" y="136"/>
                </a:cubicBezTo>
                <a:cubicBezTo>
                  <a:pt x="1340" y="253"/>
                  <a:pt x="1340" y="253"/>
                  <a:pt x="1340" y="253"/>
                </a:cubicBezTo>
                <a:cubicBezTo>
                  <a:pt x="1263" y="186"/>
                  <a:pt x="1263" y="186"/>
                  <a:pt x="1263" y="186"/>
                </a:cubicBezTo>
                <a:cubicBezTo>
                  <a:pt x="1304" y="154"/>
                  <a:pt x="1354" y="136"/>
                  <a:pt x="1407" y="136"/>
                </a:cubicBezTo>
                <a:close/>
                <a:moveTo>
                  <a:pt x="770" y="2111"/>
                </a:moveTo>
                <a:cubicBezTo>
                  <a:pt x="747" y="2124"/>
                  <a:pt x="719" y="2124"/>
                  <a:pt x="697" y="2111"/>
                </a:cubicBezTo>
                <a:cubicBezTo>
                  <a:pt x="672" y="2097"/>
                  <a:pt x="659" y="2075"/>
                  <a:pt x="659" y="2051"/>
                </a:cubicBezTo>
                <a:cubicBezTo>
                  <a:pt x="659" y="2051"/>
                  <a:pt x="659" y="2051"/>
                  <a:pt x="659" y="2051"/>
                </a:cubicBezTo>
                <a:cubicBezTo>
                  <a:pt x="659" y="2051"/>
                  <a:pt x="659" y="2051"/>
                  <a:pt x="659" y="2051"/>
                </a:cubicBezTo>
                <a:cubicBezTo>
                  <a:pt x="659" y="2051"/>
                  <a:pt x="659" y="2051"/>
                  <a:pt x="659" y="2051"/>
                </a:cubicBezTo>
                <a:cubicBezTo>
                  <a:pt x="659" y="1161"/>
                  <a:pt x="659" y="1161"/>
                  <a:pt x="659" y="1161"/>
                </a:cubicBezTo>
                <a:cubicBezTo>
                  <a:pt x="659" y="1123"/>
                  <a:pt x="628" y="1093"/>
                  <a:pt x="591" y="1093"/>
                </a:cubicBezTo>
                <a:cubicBezTo>
                  <a:pt x="553" y="1093"/>
                  <a:pt x="523" y="1123"/>
                  <a:pt x="523" y="116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85"/>
                  <a:pt x="500" y="2103"/>
                  <a:pt x="486" y="2111"/>
                </a:cubicBezTo>
                <a:cubicBezTo>
                  <a:pt x="464" y="2124"/>
                  <a:pt x="436" y="2124"/>
                  <a:pt x="413" y="2111"/>
                </a:cubicBezTo>
                <a:cubicBezTo>
                  <a:pt x="390" y="2098"/>
                  <a:pt x="375" y="2074"/>
                  <a:pt x="375" y="2049"/>
                </a:cubicBezTo>
                <a:cubicBezTo>
                  <a:pt x="375" y="368"/>
                  <a:pt x="375" y="368"/>
                  <a:pt x="375" y="368"/>
                </a:cubicBezTo>
                <a:cubicBezTo>
                  <a:pt x="375" y="330"/>
                  <a:pt x="345" y="300"/>
                  <a:pt x="307" y="300"/>
                </a:cubicBezTo>
                <a:cubicBezTo>
                  <a:pt x="270" y="300"/>
                  <a:pt x="239" y="330"/>
                  <a:pt x="239" y="368"/>
                </a:cubicBezTo>
                <a:cubicBezTo>
                  <a:pt x="239" y="879"/>
                  <a:pt x="239" y="879"/>
                  <a:pt x="239" y="879"/>
                </a:cubicBezTo>
                <a:cubicBezTo>
                  <a:pt x="237" y="907"/>
                  <a:pt x="215" y="927"/>
                  <a:pt x="189" y="927"/>
                </a:cubicBezTo>
                <a:cubicBezTo>
                  <a:pt x="188" y="927"/>
                  <a:pt x="188" y="927"/>
                  <a:pt x="188" y="927"/>
                </a:cubicBezTo>
                <a:cubicBezTo>
                  <a:pt x="159" y="927"/>
                  <a:pt x="138" y="908"/>
                  <a:pt x="136" y="882"/>
                </a:cubicBezTo>
                <a:cubicBezTo>
                  <a:pt x="136" y="370"/>
                  <a:pt x="136" y="370"/>
                  <a:pt x="136" y="370"/>
                </a:cubicBezTo>
                <a:cubicBezTo>
                  <a:pt x="136" y="241"/>
                  <a:pt x="241" y="136"/>
                  <a:pt x="370" y="136"/>
                </a:cubicBezTo>
                <a:cubicBezTo>
                  <a:pt x="931" y="136"/>
                  <a:pt x="931" y="136"/>
                  <a:pt x="931" y="136"/>
                </a:cubicBezTo>
                <a:cubicBezTo>
                  <a:pt x="976" y="136"/>
                  <a:pt x="1018" y="151"/>
                  <a:pt x="1050" y="180"/>
                </a:cubicBezTo>
                <a:cubicBezTo>
                  <a:pt x="1050" y="180"/>
                  <a:pt x="1050" y="180"/>
                  <a:pt x="1050" y="180"/>
                </a:cubicBezTo>
                <a:cubicBezTo>
                  <a:pt x="1050" y="180"/>
                  <a:pt x="1050" y="180"/>
                  <a:pt x="1050" y="180"/>
                </a:cubicBezTo>
                <a:cubicBezTo>
                  <a:pt x="1295" y="394"/>
                  <a:pt x="1295" y="394"/>
                  <a:pt x="1295" y="394"/>
                </a:cubicBezTo>
                <a:cubicBezTo>
                  <a:pt x="1295" y="395"/>
                  <a:pt x="1296" y="395"/>
                  <a:pt x="1297" y="396"/>
                </a:cubicBezTo>
                <a:cubicBezTo>
                  <a:pt x="1298" y="396"/>
                  <a:pt x="1298" y="397"/>
                  <a:pt x="1299" y="398"/>
                </a:cubicBezTo>
                <a:cubicBezTo>
                  <a:pt x="1301" y="399"/>
                  <a:pt x="1303" y="400"/>
                  <a:pt x="1304" y="401"/>
                </a:cubicBezTo>
                <a:cubicBezTo>
                  <a:pt x="1305" y="401"/>
                  <a:pt x="1305" y="401"/>
                  <a:pt x="1306" y="402"/>
                </a:cubicBezTo>
                <a:cubicBezTo>
                  <a:pt x="1307" y="403"/>
                  <a:pt x="1309" y="404"/>
                  <a:pt x="1311" y="404"/>
                </a:cubicBezTo>
                <a:cubicBezTo>
                  <a:pt x="1311" y="405"/>
                  <a:pt x="1312" y="405"/>
                  <a:pt x="1313" y="405"/>
                </a:cubicBezTo>
                <a:cubicBezTo>
                  <a:pt x="1314" y="406"/>
                  <a:pt x="1316" y="406"/>
                  <a:pt x="1317" y="407"/>
                </a:cubicBezTo>
                <a:cubicBezTo>
                  <a:pt x="1318" y="407"/>
                  <a:pt x="1319" y="407"/>
                  <a:pt x="1319" y="408"/>
                </a:cubicBezTo>
                <a:cubicBezTo>
                  <a:pt x="1321" y="408"/>
                  <a:pt x="1322" y="409"/>
                  <a:pt x="1324" y="409"/>
                </a:cubicBezTo>
                <a:cubicBezTo>
                  <a:pt x="1325" y="409"/>
                  <a:pt x="1325" y="409"/>
                  <a:pt x="1326" y="409"/>
                </a:cubicBezTo>
                <a:cubicBezTo>
                  <a:pt x="1328" y="410"/>
                  <a:pt x="1329" y="410"/>
                  <a:pt x="1331" y="410"/>
                </a:cubicBezTo>
                <a:cubicBezTo>
                  <a:pt x="1331" y="410"/>
                  <a:pt x="1332" y="410"/>
                  <a:pt x="1333" y="410"/>
                </a:cubicBezTo>
                <a:cubicBezTo>
                  <a:pt x="1335" y="411"/>
                  <a:pt x="1337" y="411"/>
                  <a:pt x="1339" y="411"/>
                </a:cubicBezTo>
                <a:cubicBezTo>
                  <a:pt x="1339" y="411"/>
                  <a:pt x="1339" y="411"/>
                  <a:pt x="1339" y="411"/>
                </a:cubicBezTo>
                <a:cubicBezTo>
                  <a:pt x="1339" y="411"/>
                  <a:pt x="1339" y="411"/>
                  <a:pt x="1339" y="411"/>
                </a:cubicBezTo>
                <a:cubicBezTo>
                  <a:pt x="1342" y="411"/>
                  <a:pt x="1344" y="411"/>
                  <a:pt x="1346" y="410"/>
                </a:cubicBezTo>
                <a:cubicBezTo>
                  <a:pt x="1347" y="410"/>
                  <a:pt x="1347" y="410"/>
                  <a:pt x="1348" y="410"/>
                </a:cubicBezTo>
                <a:cubicBezTo>
                  <a:pt x="1349" y="410"/>
                  <a:pt x="1351" y="410"/>
                  <a:pt x="1353" y="409"/>
                </a:cubicBezTo>
                <a:cubicBezTo>
                  <a:pt x="1353" y="409"/>
                  <a:pt x="1354" y="409"/>
                  <a:pt x="1355" y="409"/>
                </a:cubicBezTo>
                <a:cubicBezTo>
                  <a:pt x="1356" y="409"/>
                  <a:pt x="1358" y="408"/>
                  <a:pt x="1359" y="408"/>
                </a:cubicBezTo>
                <a:cubicBezTo>
                  <a:pt x="1360" y="408"/>
                  <a:pt x="1360" y="407"/>
                  <a:pt x="1361" y="407"/>
                </a:cubicBezTo>
                <a:cubicBezTo>
                  <a:pt x="1363" y="407"/>
                  <a:pt x="1364" y="406"/>
                  <a:pt x="1366" y="405"/>
                </a:cubicBezTo>
                <a:cubicBezTo>
                  <a:pt x="1366" y="405"/>
                  <a:pt x="1367" y="405"/>
                  <a:pt x="1367" y="405"/>
                </a:cubicBezTo>
                <a:cubicBezTo>
                  <a:pt x="1369" y="404"/>
                  <a:pt x="1371" y="403"/>
                  <a:pt x="1373" y="402"/>
                </a:cubicBezTo>
                <a:cubicBezTo>
                  <a:pt x="1373" y="402"/>
                  <a:pt x="1374" y="401"/>
                  <a:pt x="1375" y="401"/>
                </a:cubicBezTo>
                <a:cubicBezTo>
                  <a:pt x="1376" y="400"/>
                  <a:pt x="1377" y="399"/>
                  <a:pt x="1379" y="398"/>
                </a:cubicBezTo>
                <a:cubicBezTo>
                  <a:pt x="1380" y="397"/>
                  <a:pt x="1380" y="397"/>
                  <a:pt x="1381" y="396"/>
                </a:cubicBezTo>
                <a:cubicBezTo>
                  <a:pt x="1382" y="396"/>
                  <a:pt x="1383" y="395"/>
                  <a:pt x="1383" y="395"/>
                </a:cubicBezTo>
                <a:cubicBezTo>
                  <a:pt x="1596" y="214"/>
                  <a:pt x="1596" y="214"/>
                  <a:pt x="1596" y="214"/>
                </a:cubicBezTo>
                <a:cubicBezTo>
                  <a:pt x="1618" y="197"/>
                  <a:pt x="1649" y="200"/>
                  <a:pt x="1667" y="220"/>
                </a:cubicBezTo>
                <a:cubicBezTo>
                  <a:pt x="1684" y="240"/>
                  <a:pt x="1682" y="271"/>
                  <a:pt x="1662" y="291"/>
                </a:cubicBezTo>
                <a:cubicBezTo>
                  <a:pt x="1415" y="504"/>
                  <a:pt x="1415" y="504"/>
                  <a:pt x="1415" y="504"/>
                </a:cubicBezTo>
                <a:cubicBezTo>
                  <a:pt x="1415" y="504"/>
                  <a:pt x="1415" y="504"/>
                  <a:pt x="1415" y="504"/>
                </a:cubicBezTo>
                <a:cubicBezTo>
                  <a:pt x="1415" y="504"/>
                  <a:pt x="1415" y="504"/>
                  <a:pt x="1415" y="504"/>
                </a:cubicBezTo>
                <a:cubicBezTo>
                  <a:pt x="1371" y="541"/>
                  <a:pt x="1307" y="541"/>
                  <a:pt x="1263" y="502"/>
                </a:cubicBezTo>
                <a:cubicBezTo>
                  <a:pt x="1263" y="502"/>
                  <a:pt x="1263" y="502"/>
                  <a:pt x="1263" y="502"/>
                </a:cubicBezTo>
                <a:cubicBezTo>
                  <a:pt x="1263" y="502"/>
                  <a:pt x="1263" y="502"/>
                  <a:pt x="1263" y="502"/>
                </a:cubicBezTo>
                <a:cubicBezTo>
                  <a:pt x="1156" y="409"/>
                  <a:pt x="1156" y="409"/>
                  <a:pt x="1156" y="409"/>
                </a:cubicBezTo>
                <a:cubicBezTo>
                  <a:pt x="1153" y="406"/>
                  <a:pt x="1150" y="403"/>
                  <a:pt x="1147" y="401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981" y="256"/>
                  <a:pt x="929" y="248"/>
                  <a:pt x="882" y="269"/>
                </a:cubicBezTo>
                <a:cubicBezTo>
                  <a:pt x="836" y="291"/>
                  <a:pt x="804" y="338"/>
                  <a:pt x="804" y="388"/>
                </a:cubicBezTo>
                <a:cubicBezTo>
                  <a:pt x="804" y="2051"/>
                  <a:pt x="804" y="2051"/>
                  <a:pt x="804" y="2051"/>
                </a:cubicBezTo>
                <a:cubicBezTo>
                  <a:pt x="804" y="2051"/>
                  <a:pt x="804" y="2051"/>
                  <a:pt x="804" y="2051"/>
                </a:cubicBezTo>
                <a:cubicBezTo>
                  <a:pt x="804" y="2051"/>
                  <a:pt x="804" y="2051"/>
                  <a:pt x="804" y="2051"/>
                </a:cubicBezTo>
                <a:cubicBezTo>
                  <a:pt x="804" y="2077"/>
                  <a:pt x="793" y="2098"/>
                  <a:pt x="770" y="2111"/>
                </a:cubicBezTo>
                <a:close/>
                <a:moveTo>
                  <a:pt x="1227" y="927"/>
                </a:moveTo>
                <a:cubicBezTo>
                  <a:pt x="1227" y="927"/>
                  <a:pt x="1227" y="927"/>
                  <a:pt x="1227" y="927"/>
                </a:cubicBezTo>
                <a:cubicBezTo>
                  <a:pt x="1202" y="927"/>
                  <a:pt x="1176" y="911"/>
                  <a:pt x="1175" y="883"/>
                </a:cubicBezTo>
                <a:cubicBezTo>
                  <a:pt x="1175" y="606"/>
                  <a:pt x="1175" y="606"/>
                  <a:pt x="1175" y="606"/>
                </a:cubicBezTo>
                <a:cubicBezTo>
                  <a:pt x="1205" y="632"/>
                  <a:pt x="1240" y="650"/>
                  <a:pt x="1278" y="660"/>
                </a:cubicBezTo>
                <a:cubicBezTo>
                  <a:pt x="1278" y="879"/>
                  <a:pt x="1278" y="879"/>
                  <a:pt x="1278" y="879"/>
                </a:cubicBezTo>
                <a:cubicBezTo>
                  <a:pt x="1276" y="907"/>
                  <a:pt x="1254" y="927"/>
                  <a:pt x="1227" y="927"/>
                </a:cubicBezTo>
                <a:close/>
                <a:moveTo>
                  <a:pt x="2032" y="927"/>
                </a:moveTo>
                <a:cubicBezTo>
                  <a:pt x="2032" y="927"/>
                  <a:pt x="2032" y="927"/>
                  <a:pt x="2032" y="927"/>
                </a:cubicBezTo>
                <a:cubicBezTo>
                  <a:pt x="2004" y="927"/>
                  <a:pt x="1981" y="906"/>
                  <a:pt x="1979" y="878"/>
                </a:cubicBezTo>
                <a:cubicBezTo>
                  <a:pt x="1979" y="878"/>
                  <a:pt x="1979" y="878"/>
                  <a:pt x="1979" y="877"/>
                </a:cubicBezTo>
                <a:cubicBezTo>
                  <a:pt x="1979" y="368"/>
                  <a:pt x="1979" y="368"/>
                  <a:pt x="1979" y="368"/>
                </a:cubicBezTo>
                <a:cubicBezTo>
                  <a:pt x="1979" y="330"/>
                  <a:pt x="1949" y="300"/>
                  <a:pt x="1911" y="300"/>
                </a:cubicBezTo>
                <a:cubicBezTo>
                  <a:pt x="1873" y="300"/>
                  <a:pt x="1843" y="330"/>
                  <a:pt x="1843" y="368"/>
                </a:cubicBezTo>
                <a:cubicBezTo>
                  <a:pt x="1843" y="2051"/>
                  <a:pt x="1843" y="2051"/>
                  <a:pt x="1843" y="2051"/>
                </a:cubicBezTo>
                <a:cubicBezTo>
                  <a:pt x="1843" y="2051"/>
                  <a:pt x="1843" y="2051"/>
                  <a:pt x="1843" y="2051"/>
                </a:cubicBezTo>
                <a:cubicBezTo>
                  <a:pt x="1843" y="2051"/>
                  <a:pt x="1843" y="2051"/>
                  <a:pt x="1843" y="2051"/>
                </a:cubicBezTo>
                <a:cubicBezTo>
                  <a:pt x="1843" y="2085"/>
                  <a:pt x="1820" y="2103"/>
                  <a:pt x="1807" y="2111"/>
                </a:cubicBezTo>
                <a:cubicBezTo>
                  <a:pt x="1784" y="2124"/>
                  <a:pt x="1756" y="2124"/>
                  <a:pt x="1734" y="2111"/>
                </a:cubicBezTo>
                <a:cubicBezTo>
                  <a:pt x="1709" y="2097"/>
                  <a:pt x="1696" y="2075"/>
                  <a:pt x="1696" y="2051"/>
                </a:cubicBezTo>
                <a:cubicBezTo>
                  <a:pt x="1696" y="2051"/>
                  <a:pt x="1696" y="2051"/>
                  <a:pt x="1696" y="2051"/>
                </a:cubicBezTo>
                <a:cubicBezTo>
                  <a:pt x="1696" y="2051"/>
                  <a:pt x="1696" y="2051"/>
                  <a:pt x="1696" y="2051"/>
                </a:cubicBezTo>
                <a:cubicBezTo>
                  <a:pt x="1696" y="2051"/>
                  <a:pt x="1696" y="2051"/>
                  <a:pt x="1696" y="2051"/>
                </a:cubicBezTo>
                <a:cubicBezTo>
                  <a:pt x="1696" y="1161"/>
                  <a:pt x="1696" y="1161"/>
                  <a:pt x="1696" y="1161"/>
                </a:cubicBezTo>
                <a:cubicBezTo>
                  <a:pt x="1696" y="1123"/>
                  <a:pt x="1665" y="1093"/>
                  <a:pt x="1628" y="1093"/>
                </a:cubicBezTo>
                <a:cubicBezTo>
                  <a:pt x="1590" y="1093"/>
                  <a:pt x="1560" y="1123"/>
                  <a:pt x="1560" y="116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77"/>
                  <a:pt x="1548" y="2098"/>
                  <a:pt x="1525" y="2111"/>
                </a:cubicBezTo>
                <a:cubicBezTo>
                  <a:pt x="1503" y="2124"/>
                  <a:pt x="1475" y="2124"/>
                  <a:pt x="1452" y="2111"/>
                </a:cubicBezTo>
                <a:cubicBezTo>
                  <a:pt x="1428" y="2097"/>
                  <a:pt x="1414" y="2074"/>
                  <a:pt x="1414" y="2050"/>
                </a:cubicBezTo>
                <a:cubicBezTo>
                  <a:pt x="1414" y="2050"/>
                  <a:pt x="1414" y="2050"/>
                  <a:pt x="1414" y="2049"/>
                </a:cubicBezTo>
                <a:cubicBezTo>
                  <a:pt x="1414" y="2049"/>
                  <a:pt x="1414" y="2049"/>
                  <a:pt x="1414" y="2049"/>
                </a:cubicBezTo>
                <a:cubicBezTo>
                  <a:pt x="1414" y="656"/>
                  <a:pt x="1414" y="656"/>
                  <a:pt x="1414" y="656"/>
                </a:cubicBezTo>
                <a:cubicBezTo>
                  <a:pt x="1447" y="646"/>
                  <a:pt x="1477" y="629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753" y="393"/>
                  <a:pt x="1753" y="393"/>
                  <a:pt x="1753" y="393"/>
                </a:cubicBezTo>
                <a:cubicBezTo>
                  <a:pt x="1753" y="392"/>
                  <a:pt x="1754" y="392"/>
                  <a:pt x="1754" y="391"/>
                </a:cubicBezTo>
                <a:cubicBezTo>
                  <a:pt x="1755" y="391"/>
                  <a:pt x="1755" y="391"/>
                  <a:pt x="1756" y="390"/>
                </a:cubicBezTo>
                <a:cubicBezTo>
                  <a:pt x="1756" y="389"/>
                  <a:pt x="1757" y="389"/>
                  <a:pt x="1758" y="388"/>
                </a:cubicBezTo>
                <a:cubicBezTo>
                  <a:pt x="1758" y="388"/>
                  <a:pt x="1758" y="388"/>
                  <a:pt x="1758" y="388"/>
                </a:cubicBezTo>
                <a:cubicBezTo>
                  <a:pt x="1827" y="319"/>
                  <a:pt x="1834" y="210"/>
                  <a:pt x="1774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912" y="136"/>
                  <a:pt x="1971" y="160"/>
                  <a:pt x="2014" y="204"/>
                </a:cubicBezTo>
                <a:cubicBezTo>
                  <a:pt x="2058" y="249"/>
                  <a:pt x="2082" y="307"/>
                  <a:pt x="2082" y="370"/>
                </a:cubicBezTo>
                <a:cubicBezTo>
                  <a:pt x="2082" y="882"/>
                  <a:pt x="2082" y="882"/>
                  <a:pt x="2082" y="882"/>
                </a:cubicBezTo>
                <a:cubicBezTo>
                  <a:pt x="2081" y="908"/>
                  <a:pt x="2060" y="927"/>
                  <a:pt x="2032" y="927"/>
                </a:cubicBezTo>
                <a:close/>
              </a:path>
            </a:pathLst>
          </a:custGeom>
          <a:solidFill>
            <a:srgbClr val="FFB81C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53">
            <a:extLst>
              <a:ext uri="{FF2B5EF4-FFF2-40B4-BE49-F238E27FC236}">
                <a16:creationId xmlns:a16="http://schemas.microsoft.com/office/drawing/2014/main" id="{312F401F-3B1A-E1BB-3B5C-D7CB5B09CE5E}"/>
              </a:ext>
            </a:extLst>
          </p:cNvPr>
          <p:cNvSpPr>
            <a:spLocks noEditPoints="1"/>
          </p:cNvSpPr>
          <p:nvPr/>
        </p:nvSpPr>
        <p:spPr bwMode="auto">
          <a:xfrm>
            <a:off x="2635223" y="1140537"/>
            <a:ext cx="72000" cy="63303"/>
          </a:xfrm>
          <a:custGeom>
            <a:avLst/>
            <a:gdLst>
              <a:gd name="T0" fmla="*/ 283 w 566"/>
              <a:gd name="T1" fmla="*/ 566 h 566"/>
              <a:gd name="T2" fmla="*/ 566 w 566"/>
              <a:gd name="T3" fmla="*/ 283 h 566"/>
              <a:gd name="T4" fmla="*/ 283 w 566"/>
              <a:gd name="T5" fmla="*/ 0 h 566"/>
              <a:gd name="T6" fmla="*/ 0 w 566"/>
              <a:gd name="T7" fmla="*/ 283 h 566"/>
              <a:gd name="T8" fmla="*/ 283 w 566"/>
              <a:gd name="T9" fmla="*/ 566 h 566"/>
              <a:gd name="T10" fmla="*/ 283 w 566"/>
              <a:gd name="T11" fmla="*/ 136 h 566"/>
              <a:gd name="T12" fmla="*/ 430 w 566"/>
              <a:gd name="T13" fmla="*/ 283 h 566"/>
              <a:gd name="T14" fmla="*/ 283 w 566"/>
              <a:gd name="T15" fmla="*/ 430 h 566"/>
              <a:gd name="T16" fmla="*/ 136 w 566"/>
              <a:gd name="T17" fmla="*/ 283 h 566"/>
              <a:gd name="T18" fmla="*/ 283 w 566"/>
              <a:gd name="T19" fmla="*/ 13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439" y="566"/>
                  <a:pt x="566" y="439"/>
                  <a:pt x="566" y="283"/>
                </a:cubicBezTo>
                <a:cubicBezTo>
                  <a:pt x="566" y="127"/>
                  <a:pt x="439" y="0"/>
                  <a:pt x="283" y="0"/>
                </a:cubicBezTo>
                <a:cubicBezTo>
                  <a:pt x="126" y="0"/>
                  <a:pt x="0" y="127"/>
                  <a:pt x="0" y="283"/>
                </a:cubicBezTo>
                <a:cubicBezTo>
                  <a:pt x="0" y="439"/>
                  <a:pt x="126" y="566"/>
                  <a:pt x="283" y="566"/>
                </a:cubicBezTo>
                <a:close/>
                <a:moveTo>
                  <a:pt x="283" y="136"/>
                </a:moveTo>
                <a:cubicBezTo>
                  <a:pt x="364" y="136"/>
                  <a:pt x="430" y="202"/>
                  <a:pt x="430" y="283"/>
                </a:cubicBezTo>
                <a:cubicBezTo>
                  <a:pt x="430" y="364"/>
                  <a:pt x="364" y="430"/>
                  <a:pt x="283" y="430"/>
                </a:cubicBezTo>
                <a:cubicBezTo>
                  <a:pt x="201" y="430"/>
                  <a:pt x="136" y="364"/>
                  <a:pt x="136" y="283"/>
                </a:cubicBezTo>
                <a:cubicBezTo>
                  <a:pt x="136" y="202"/>
                  <a:pt x="201" y="136"/>
                  <a:pt x="283" y="136"/>
                </a:cubicBezTo>
                <a:close/>
              </a:path>
            </a:pathLst>
          </a:custGeom>
          <a:solidFill>
            <a:srgbClr val="FFB81C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FE496DD0-48E7-7665-DE14-12CB512FD7B8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2F7E39-C1B4-3EB9-AA13-5B19896EEA76}"/>
              </a:ext>
            </a:extLst>
          </p:cNvPr>
          <p:cNvSpPr/>
          <p:nvPr/>
        </p:nvSpPr>
        <p:spPr>
          <a:xfrm>
            <a:off x="759683" y="1448864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>
                <a:solidFill>
                  <a:srgbClr val="FFB81C"/>
                </a:solidFill>
              </a:rPr>
              <a:t>…</a:t>
            </a:r>
            <a:r>
              <a:rPr lang="en-GB" sz="800" b="1">
                <a:solidFill>
                  <a:srgbClr val="FFB81C"/>
                </a:solidFill>
              </a:rPr>
              <a:t> </a:t>
            </a:r>
            <a:r>
              <a:rPr lang="en-GB" sz="1400" b="1">
                <a:solidFill>
                  <a:srgbClr val="FFB81C"/>
                </a:solidFill>
              </a:rPr>
              <a:t>86%</a:t>
            </a:r>
            <a:r>
              <a:rPr lang="en-GB" sz="1100" b="1">
                <a:solidFill>
                  <a:srgbClr val="FFB81C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>
                <a:solidFill>
                  <a:schemeClr val="tx1"/>
                </a:solidFill>
              </a:rPr>
              <a:t>1</a:t>
            </a:r>
            <a:r>
              <a:rPr lang="en-GB" sz="550" b="1">
                <a:solidFill>
                  <a:schemeClr val="tx1"/>
                </a:solidFill>
              </a:rPr>
              <a:t> at sharing information in a way that was easy to understand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A4DC3B44-6D0F-1817-A9C1-02045B503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2308" y="1148768"/>
            <a:ext cx="324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80217"/>
      </p:ext>
    </p:extLst>
  </p:cSld>
  <p:clrMapOvr>
    <a:masterClrMapping/>
  </p:clrMapOvr>
  <p:transition spd="slow" advTm="14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656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Experience of living with diabetes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E7DC61-EF3F-5F49-6E0A-F2BA34B00E88}"/>
              </a:ext>
            </a:extLst>
          </p:cNvPr>
          <p:cNvSpPr/>
          <p:nvPr/>
        </p:nvSpPr>
        <p:spPr>
          <a:xfrm>
            <a:off x="2321" y="893191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68A5A71-07D2-658F-DA71-F5D8AF72278D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C9B87EEC-56CD-9666-9C75-89F3F662800E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8A35B23-419A-48B4-6187-5FB78FC93EDC}"/>
              </a:ext>
            </a:extLst>
          </p:cNvPr>
          <p:cNvSpPr/>
          <p:nvPr/>
        </p:nvSpPr>
        <p:spPr>
          <a:xfrm>
            <a:off x="1429225" y="1496289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 </a:t>
            </a:r>
            <a:r>
              <a:rPr lang="en-GB" sz="1400" b="1" dirty="0">
                <a:solidFill>
                  <a:srgbClr val="FFB81C"/>
                </a:solidFill>
              </a:rPr>
              <a:t>22%</a:t>
            </a:r>
            <a:r>
              <a:rPr lang="en-GB" sz="1100" b="1" dirty="0">
                <a:solidFill>
                  <a:srgbClr val="FFB81C"/>
                </a:solidFill>
              </a:rPr>
              <a:t> </a:t>
            </a:r>
            <a:endParaRPr lang="en-GB" sz="600" b="1" dirty="0">
              <a:solidFill>
                <a:srgbClr val="FFB81C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it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stops them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from having the social life they want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2EBCF4D-49BB-C188-C5AA-BDF2D2A8EF11}"/>
              </a:ext>
            </a:extLst>
          </p:cNvPr>
          <p:cNvSpPr/>
          <p:nvPr/>
        </p:nvSpPr>
        <p:spPr>
          <a:xfrm>
            <a:off x="2152816" y="1496289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  <a:r>
              <a:rPr lang="en-GB" sz="1400" b="1" dirty="0">
                <a:solidFill>
                  <a:srgbClr val="FFB81C"/>
                </a:solidFill>
              </a:rPr>
              <a:t>19%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they are financially worse off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because of their diabetes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3D1C1B5-5094-F8D8-65EF-1FCFC6C6BB8E}"/>
              </a:ext>
            </a:extLst>
          </p:cNvPr>
          <p:cNvSpPr/>
          <p:nvPr/>
        </p:nvSpPr>
        <p:spPr>
          <a:xfrm>
            <a:off x="70296" y="1496289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  <a:r>
              <a:rPr lang="en-GB" sz="1400" b="1" dirty="0">
                <a:solidFill>
                  <a:srgbClr val="FFB81C"/>
                </a:solidFill>
              </a:rPr>
              <a:t>37%</a:t>
            </a:r>
            <a:r>
              <a:rPr lang="en-GB" sz="1100" b="1" dirty="0">
                <a:solidFill>
                  <a:srgbClr val="FFB81C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 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it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is a constant worry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6192B0A-BF29-C6A1-720C-560CFA3A2845}"/>
              </a:ext>
            </a:extLst>
          </p:cNvPr>
          <p:cNvSpPr/>
          <p:nvPr/>
        </p:nvSpPr>
        <p:spPr>
          <a:xfrm>
            <a:off x="771649" y="1496289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rgbClr val="FFB81C"/>
                </a:solidFill>
              </a:rPr>
              <a:t>…</a:t>
            </a:r>
            <a:r>
              <a:rPr lang="en-GB" sz="800" b="1" dirty="0">
                <a:solidFill>
                  <a:srgbClr val="FFB81C"/>
                </a:solidFill>
              </a:rPr>
              <a:t> </a:t>
            </a:r>
            <a:r>
              <a:rPr lang="en-GB" sz="1400" b="1" dirty="0">
                <a:solidFill>
                  <a:srgbClr val="FFB81C"/>
                </a:solidFill>
              </a:rPr>
              <a:t>31%</a:t>
            </a:r>
            <a:r>
              <a:rPr lang="en-GB" sz="1100" b="1" dirty="0">
                <a:solidFill>
                  <a:srgbClr val="FFB81C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it stops them from being as physically active as they would like to be 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4C439C-78C2-9D58-2D00-5C03B1635DA4}"/>
              </a:ext>
            </a:extLst>
          </p:cNvPr>
          <p:cNvSpPr txBox="1"/>
          <p:nvPr/>
        </p:nvSpPr>
        <p:spPr>
          <a:xfrm flipH="1">
            <a:off x="115269" y="914836"/>
            <a:ext cx="2862132" cy="1249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/>
              <a:t>Thinking about their experience of living with type 2 diabetes…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572216B-2D5B-BE6B-EB3A-759CA0D09701}"/>
              </a:ext>
            </a:extLst>
          </p:cNvPr>
          <p:cNvCxnSpPr>
            <a:cxnSpLocks/>
          </p:cNvCxnSpPr>
          <p:nvPr/>
        </p:nvCxnSpPr>
        <p:spPr>
          <a:xfrm>
            <a:off x="1515379" y="1181453"/>
            <a:ext cx="0" cy="129600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3E16A95-4CE3-F6D6-8932-C2152691FA9D}"/>
              </a:ext>
            </a:extLst>
          </p:cNvPr>
          <p:cNvCxnSpPr>
            <a:cxnSpLocks/>
          </p:cNvCxnSpPr>
          <p:nvPr/>
        </p:nvCxnSpPr>
        <p:spPr>
          <a:xfrm>
            <a:off x="830462" y="1181453"/>
            <a:ext cx="0" cy="129600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3D2DC-A816-47CC-01B6-C72F98D91E13}"/>
              </a:ext>
            </a:extLst>
          </p:cNvPr>
          <p:cNvCxnSpPr>
            <a:cxnSpLocks/>
          </p:cNvCxnSpPr>
          <p:nvPr/>
        </p:nvCxnSpPr>
        <p:spPr>
          <a:xfrm>
            <a:off x="2146503" y="1181453"/>
            <a:ext cx="0" cy="129600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11">
            <a:extLst>
              <a:ext uri="{FF2B5EF4-FFF2-40B4-BE49-F238E27FC236}">
                <a16:creationId xmlns:a16="http://schemas.microsoft.com/office/drawing/2014/main" id="{B0535541-5DF3-FC46-04C3-665F61D4D8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62747" y="1223355"/>
            <a:ext cx="324000" cy="215337"/>
            <a:chOff x="647" y="2876"/>
            <a:chExt cx="489" cy="325"/>
          </a:xfrm>
        </p:grpSpPr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5E62729C-50F9-8E7A-124E-49BF9D2E4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2876"/>
              <a:ext cx="489" cy="325"/>
            </a:xfrm>
            <a:custGeom>
              <a:avLst/>
              <a:gdLst>
                <a:gd name="T0" fmla="*/ 88 w 92"/>
                <a:gd name="T1" fmla="*/ 60 h 60"/>
                <a:gd name="T2" fmla="*/ 4 w 92"/>
                <a:gd name="T3" fmla="*/ 60 h 60"/>
                <a:gd name="T4" fmla="*/ 0 w 92"/>
                <a:gd name="T5" fmla="*/ 56 h 60"/>
                <a:gd name="T6" fmla="*/ 0 w 92"/>
                <a:gd name="T7" fmla="*/ 4 h 60"/>
                <a:gd name="T8" fmla="*/ 4 w 92"/>
                <a:gd name="T9" fmla="*/ 0 h 60"/>
                <a:gd name="T10" fmla="*/ 88 w 92"/>
                <a:gd name="T11" fmla="*/ 0 h 60"/>
                <a:gd name="T12" fmla="*/ 92 w 92"/>
                <a:gd name="T13" fmla="*/ 4 h 60"/>
                <a:gd name="T14" fmla="*/ 92 w 92"/>
                <a:gd name="T15" fmla="*/ 56 h 60"/>
                <a:gd name="T16" fmla="*/ 88 w 92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0">
                  <a:moveTo>
                    <a:pt x="88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2" y="2"/>
                    <a:pt x="92" y="4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0" y="60"/>
                    <a:pt x="88" y="60"/>
                  </a:cubicBezTo>
                  <a:close/>
                </a:path>
              </a:pathLst>
            </a:cu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" name="Rectangle 13">
              <a:extLst>
                <a:ext uri="{FF2B5EF4-FFF2-40B4-BE49-F238E27FC236}">
                  <a16:creationId xmlns:a16="http://schemas.microsoft.com/office/drawing/2014/main" id="{14A4E3F6-1050-453F-B009-3AE148E6D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2941"/>
              <a:ext cx="489" cy="65"/>
            </a:xfrm>
            <a:prstGeom prst="rect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Line 14">
              <a:extLst>
                <a:ext uri="{FF2B5EF4-FFF2-40B4-BE49-F238E27FC236}">
                  <a16:creationId xmlns:a16="http://schemas.microsoft.com/office/drawing/2014/main" id="{DEAFB7B1-7B2F-435B-534D-A5795A834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" y="3136"/>
              <a:ext cx="107" cy="0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5" name="Freeform 45">
            <a:extLst>
              <a:ext uri="{FF2B5EF4-FFF2-40B4-BE49-F238E27FC236}">
                <a16:creationId xmlns:a16="http://schemas.microsoft.com/office/drawing/2014/main" id="{A9F19D30-2E0A-2341-953D-36CD7C9F0EEF}"/>
              </a:ext>
            </a:extLst>
          </p:cNvPr>
          <p:cNvSpPr>
            <a:spLocks noEditPoints="1"/>
          </p:cNvSpPr>
          <p:nvPr/>
        </p:nvSpPr>
        <p:spPr bwMode="auto">
          <a:xfrm>
            <a:off x="1655399" y="1176871"/>
            <a:ext cx="324000" cy="324000"/>
          </a:xfrm>
          <a:custGeom>
            <a:avLst/>
            <a:gdLst>
              <a:gd name="T0" fmla="*/ 1807 w 2894"/>
              <a:gd name="T1" fmla="*/ 749 h 2928"/>
              <a:gd name="T2" fmla="*/ 2177 w 2894"/>
              <a:gd name="T3" fmla="*/ 932 h 2928"/>
              <a:gd name="T4" fmla="*/ 2642 w 2894"/>
              <a:gd name="T5" fmla="*/ 466 h 2928"/>
              <a:gd name="T6" fmla="*/ 2177 w 2894"/>
              <a:gd name="T7" fmla="*/ 0 h 2928"/>
              <a:gd name="T8" fmla="*/ 1711 w 2894"/>
              <a:gd name="T9" fmla="*/ 466 h 2928"/>
              <a:gd name="T10" fmla="*/ 1769 w 2894"/>
              <a:gd name="T11" fmla="*/ 692 h 2928"/>
              <a:gd name="T12" fmla="*/ 1227 w 2894"/>
              <a:gd name="T13" fmla="*/ 1078 h 2928"/>
              <a:gd name="T14" fmla="*/ 694 w 2894"/>
              <a:gd name="T15" fmla="*/ 828 h 2928"/>
              <a:gd name="T16" fmla="*/ 0 w 2894"/>
              <a:gd name="T17" fmla="*/ 1522 h 2928"/>
              <a:gd name="T18" fmla="*/ 694 w 2894"/>
              <a:gd name="T19" fmla="*/ 2216 h 2928"/>
              <a:gd name="T20" fmla="*/ 1250 w 2894"/>
              <a:gd name="T21" fmla="*/ 1937 h 2928"/>
              <a:gd name="T22" fmla="*/ 1995 w 2894"/>
              <a:gd name="T23" fmla="*/ 2290 h 2928"/>
              <a:gd name="T24" fmla="*/ 1962 w 2894"/>
              <a:gd name="T25" fmla="*/ 2462 h 2928"/>
              <a:gd name="T26" fmla="*/ 2428 w 2894"/>
              <a:gd name="T27" fmla="*/ 2928 h 2928"/>
              <a:gd name="T28" fmla="*/ 2894 w 2894"/>
              <a:gd name="T29" fmla="*/ 2462 h 2928"/>
              <a:gd name="T30" fmla="*/ 2428 w 2894"/>
              <a:gd name="T31" fmla="*/ 1996 h 2928"/>
              <a:gd name="T32" fmla="*/ 2044 w 2894"/>
              <a:gd name="T33" fmla="*/ 2198 h 2928"/>
              <a:gd name="T34" fmla="*/ 1306 w 2894"/>
              <a:gd name="T35" fmla="*/ 1849 h 2928"/>
              <a:gd name="T36" fmla="*/ 1388 w 2894"/>
              <a:gd name="T37" fmla="*/ 1522 h 2928"/>
              <a:gd name="T38" fmla="*/ 1288 w 2894"/>
              <a:gd name="T39" fmla="*/ 1163 h 2928"/>
              <a:gd name="T40" fmla="*/ 2177 w 2894"/>
              <a:gd name="T41" fmla="*/ 0 h 2928"/>
              <a:gd name="T42" fmla="*/ 2642 w 2894"/>
              <a:gd name="T43" fmla="*/ 466 h 2928"/>
              <a:gd name="T44" fmla="*/ 2547 w 2894"/>
              <a:gd name="T45" fmla="*/ 749 h 2928"/>
              <a:gd name="T46" fmla="*/ 2320 w 2894"/>
              <a:gd name="T47" fmla="*/ 616 h 2928"/>
              <a:gd name="T48" fmla="*/ 2434 w 2894"/>
              <a:gd name="T49" fmla="*/ 403 h 2928"/>
              <a:gd name="T50" fmla="*/ 2177 w 2894"/>
              <a:gd name="T51" fmla="*/ 146 h 2928"/>
              <a:gd name="T52" fmla="*/ 1919 w 2894"/>
              <a:gd name="T53" fmla="*/ 403 h 2928"/>
              <a:gd name="T54" fmla="*/ 2033 w 2894"/>
              <a:gd name="T55" fmla="*/ 616 h 2928"/>
              <a:gd name="T56" fmla="*/ 1807 w 2894"/>
              <a:gd name="T57" fmla="*/ 749 h 2928"/>
              <a:gd name="T58" fmla="*/ 1711 w 2894"/>
              <a:gd name="T59" fmla="*/ 466 h 2928"/>
              <a:gd name="T60" fmla="*/ 2177 w 2894"/>
              <a:gd name="T61" fmla="*/ 0 h 2928"/>
              <a:gd name="T62" fmla="*/ 1215 w 2894"/>
              <a:gd name="T63" fmla="*/ 1979 h 2928"/>
              <a:gd name="T64" fmla="*/ 929 w 2894"/>
              <a:gd name="T65" fmla="*/ 1782 h 2928"/>
              <a:gd name="T66" fmla="*/ 777 w 2894"/>
              <a:gd name="T67" fmla="*/ 1756 h 2928"/>
              <a:gd name="T68" fmla="*/ 1028 w 2894"/>
              <a:gd name="T69" fmla="*/ 1433 h 2928"/>
              <a:gd name="T70" fmla="*/ 694 w 2894"/>
              <a:gd name="T71" fmla="*/ 1099 h 2928"/>
              <a:gd name="T72" fmla="*/ 360 w 2894"/>
              <a:gd name="T73" fmla="*/ 1433 h 2928"/>
              <a:gd name="T74" fmla="*/ 611 w 2894"/>
              <a:gd name="T75" fmla="*/ 1756 h 2928"/>
              <a:gd name="T76" fmla="*/ 458 w 2894"/>
              <a:gd name="T77" fmla="*/ 1782 h 2928"/>
              <a:gd name="T78" fmla="*/ 172 w 2894"/>
              <a:gd name="T79" fmla="*/ 1979 h 2928"/>
              <a:gd name="T80" fmla="*/ 0 w 2894"/>
              <a:gd name="T81" fmla="*/ 1522 h 2928"/>
              <a:gd name="T82" fmla="*/ 694 w 2894"/>
              <a:gd name="T83" fmla="*/ 828 h 2928"/>
              <a:gd name="T84" fmla="*/ 1388 w 2894"/>
              <a:gd name="T85" fmla="*/ 1522 h 2928"/>
              <a:gd name="T86" fmla="*/ 1215 w 2894"/>
              <a:gd name="T87" fmla="*/ 1979 h 2928"/>
              <a:gd name="T88" fmla="*/ 2798 w 2894"/>
              <a:gd name="T89" fmla="*/ 2745 h 2928"/>
              <a:gd name="T90" fmla="*/ 2572 w 2894"/>
              <a:gd name="T91" fmla="*/ 2612 h 2928"/>
              <a:gd name="T92" fmla="*/ 2685 w 2894"/>
              <a:gd name="T93" fmla="*/ 2399 h 2928"/>
              <a:gd name="T94" fmla="*/ 2428 w 2894"/>
              <a:gd name="T95" fmla="*/ 2141 h 2928"/>
              <a:gd name="T96" fmla="*/ 2171 w 2894"/>
              <a:gd name="T97" fmla="*/ 2399 h 2928"/>
              <a:gd name="T98" fmla="*/ 2285 w 2894"/>
              <a:gd name="T99" fmla="*/ 2612 h 2928"/>
              <a:gd name="T100" fmla="*/ 2058 w 2894"/>
              <a:gd name="T101" fmla="*/ 2745 h 2928"/>
              <a:gd name="T102" fmla="*/ 1962 w 2894"/>
              <a:gd name="T103" fmla="*/ 2462 h 2928"/>
              <a:gd name="T104" fmla="*/ 2428 w 2894"/>
              <a:gd name="T105" fmla="*/ 1996 h 2928"/>
              <a:gd name="T106" fmla="*/ 2894 w 2894"/>
              <a:gd name="T107" fmla="*/ 2462 h 2928"/>
              <a:gd name="T108" fmla="*/ 2798 w 2894"/>
              <a:gd name="T109" fmla="*/ 2745 h 2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94" h="2928">
                <a:moveTo>
                  <a:pt x="1807" y="749"/>
                </a:moveTo>
                <a:cubicBezTo>
                  <a:pt x="1905" y="873"/>
                  <a:pt x="2039" y="932"/>
                  <a:pt x="2177" y="932"/>
                </a:cubicBezTo>
                <a:cubicBezTo>
                  <a:pt x="2433" y="932"/>
                  <a:pt x="2642" y="723"/>
                  <a:pt x="2642" y="466"/>
                </a:cubicBezTo>
                <a:cubicBezTo>
                  <a:pt x="2642" y="209"/>
                  <a:pt x="2433" y="0"/>
                  <a:pt x="2177" y="0"/>
                </a:cubicBezTo>
                <a:cubicBezTo>
                  <a:pt x="1920" y="0"/>
                  <a:pt x="1711" y="209"/>
                  <a:pt x="1711" y="466"/>
                </a:cubicBezTo>
                <a:cubicBezTo>
                  <a:pt x="1711" y="548"/>
                  <a:pt x="1732" y="625"/>
                  <a:pt x="1769" y="692"/>
                </a:cubicBezTo>
                <a:cubicBezTo>
                  <a:pt x="1227" y="1078"/>
                  <a:pt x="1227" y="1078"/>
                  <a:pt x="1227" y="1078"/>
                </a:cubicBezTo>
                <a:cubicBezTo>
                  <a:pt x="1100" y="926"/>
                  <a:pt x="908" y="828"/>
                  <a:pt x="694" y="828"/>
                </a:cubicBezTo>
                <a:cubicBezTo>
                  <a:pt x="311" y="828"/>
                  <a:pt x="0" y="1139"/>
                  <a:pt x="0" y="1522"/>
                </a:cubicBezTo>
                <a:cubicBezTo>
                  <a:pt x="0" y="1905"/>
                  <a:pt x="311" y="2216"/>
                  <a:pt x="694" y="2216"/>
                </a:cubicBezTo>
                <a:cubicBezTo>
                  <a:pt x="921" y="2216"/>
                  <a:pt x="1123" y="2106"/>
                  <a:pt x="1250" y="1937"/>
                </a:cubicBezTo>
                <a:cubicBezTo>
                  <a:pt x="1995" y="2290"/>
                  <a:pt x="1995" y="2290"/>
                  <a:pt x="1995" y="2290"/>
                </a:cubicBezTo>
                <a:cubicBezTo>
                  <a:pt x="1974" y="2343"/>
                  <a:pt x="1962" y="2401"/>
                  <a:pt x="1962" y="2462"/>
                </a:cubicBezTo>
                <a:cubicBezTo>
                  <a:pt x="1962" y="2719"/>
                  <a:pt x="2171" y="2928"/>
                  <a:pt x="2428" y="2928"/>
                </a:cubicBezTo>
                <a:cubicBezTo>
                  <a:pt x="2685" y="2928"/>
                  <a:pt x="2894" y="2719"/>
                  <a:pt x="2894" y="2462"/>
                </a:cubicBezTo>
                <a:cubicBezTo>
                  <a:pt x="2894" y="2205"/>
                  <a:pt x="2685" y="1996"/>
                  <a:pt x="2428" y="1996"/>
                </a:cubicBezTo>
                <a:cubicBezTo>
                  <a:pt x="2269" y="1996"/>
                  <a:pt x="2128" y="2076"/>
                  <a:pt x="2044" y="2198"/>
                </a:cubicBezTo>
                <a:moveTo>
                  <a:pt x="1306" y="1849"/>
                </a:moveTo>
                <a:cubicBezTo>
                  <a:pt x="1358" y="1751"/>
                  <a:pt x="1388" y="1640"/>
                  <a:pt x="1388" y="1522"/>
                </a:cubicBezTo>
                <a:cubicBezTo>
                  <a:pt x="1388" y="1391"/>
                  <a:pt x="1351" y="1268"/>
                  <a:pt x="1288" y="1163"/>
                </a:cubicBezTo>
                <a:moveTo>
                  <a:pt x="2177" y="0"/>
                </a:moveTo>
                <a:cubicBezTo>
                  <a:pt x="2433" y="0"/>
                  <a:pt x="2642" y="209"/>
                  <a:pt x="2642" y="466"/>
                </a:cubicBezTo>
                <a:cubicBezTo>
                  <a:pt x="2642" y="572"/>
                  <a:pt x="2607" y="671"/>
                  <a:pt x="2547" y="749"/>
                </a:cubicBezTo>
                <a:cubicBezTo>
                  <a:pt x="2489" y="670"/>
                  <a:pt x="2398" y="633"/>
                  <a:pt x="2320" y="616"/>
                </a:cubicBezTo>
                <a:cubicBezTo>
                  <a:pt x="2388" y="570"/>
                  <a:pt x="2434" y="491"/>
                  <a:pt x="2434" y="403"/>
                </a:cubicBezTo>
                <a:cubicBezTo>
                  <a:pt x="2434" y="261"/>
                  <a:pt x="2318" y="146"/>
                  <a:pt x="2177" y="146"/>
                </a:cubicBezTo>
                <a:cubicBezTo>
                  <a:pt x="2035" y="146"/>
                  <a:pt x="1919" y="261"/>
                  <a:pt x="1919" y="403"/>
                </a:cubicBezTo>
                <a:cubicBezTo>
                  <a:pt x="1919" y="491"/>
                  <a:pt x="1965" y="570"/>
                  <a:pt x="2033" y="616"/>
                </a:cubicBezTo>
                <a:cubicBezTo>
                  <a:pt x="1955" y="633"/>
                  <a:pt x="1864" y="670"/>
                  <a:pt x="1807" y="749"/>
                </a:cubicBezTo>
                <a:cubicBezTo>
                  <a:pt x="1746" y="671"/>
                  <a:pt x="1711" y="572"/>
                  <a:pt x="1711" y="466"/>
                </a:cubicBezTo>
                <a:cubicBezTo>
                  <a:pt x="1711" y="209"/>
                  <a:pt x="1920" y="0"/>
                  <a:pt x="2177" y="0"/>
                </a:cubicBezTo>
                <a:close/>
                <a:moveTo>
                  <a:pt x="1215" y="1979"/>
                </a:moveTo>
                <a:cubicBezTo>
                  <a:pt x="1159" y="1885"/>
                  <a:pt x="1062" y="1818"/>
                  <a:pt x="929" y="1782"/>
                </a:cubicBezTo>
                <a:cubicBezTo>
                  <a:pt x="873" y="1767"/>
                  <a:pt x="819" y="1760"/>
                  <a:pt x="777" y="1756"/>
                </a:cubicBezTo>
                <a:cubicBezTo>
                  <a:pt x="921" y="1719"/>
                  <a:pt x="1028" y="1588"/>
                  <a:pt x="1028" y="1433"/>
                </a:cubicBezTo>
                <a:cubicBezTo>
                  <a:pt x="1028" y="1248"/>
                  <a:pt x="878" y="1099"/>
                  <a:pt x="694" y="1099"/>
                </a:cubicBezTo>
                <a:cubicBezTo>
                  <a:pt x="510" y="1099"/>
                  <a:pt x="360" y="1248"/>
                  <a:pt x="360" y="1433"/>
                </a:cubicBezTo>
                <a:cubicBezTo>
                  <a:pt x="360" y="1588"/>
                  <a:pt x="467" y="1719"/>
                  <a:pt x="611" y="1756"/>
                </a:cubicBezTo>
                <a:cubicBezTo>
                  <a:pt x="569" y="1760"/>
                  <a:pt x="515" y="1767"/>
                  <a:pt x="458" y="1782"/>
                </a:cubicBezTo>
                <a:cubicBezTo>
                  <a:pt x="325" y="1818"/>
                  <a:pt x="228" y="1885"/>
                  <a:pt x="172" y="1979"/>
                </a:cubicBezTo>
                <a:cubicBezTo>
                  <a:pt x="65" y="1857"/>
                  <a:pt x="0" y="1697"/>
                  <a:pt x="0" y="1522"/>
                </a:cubicBezTo>
                <a:cubicBezTo>
                  <a:pt x="0" y="1139"/>
                  <a:pt x="311" y="828"/>
                  <a:pt x="694" y="828"/>
                </a:cubicBezTo>
                <a:cubicBezTo>
                  <a:pt x="1076" y="828"/>
                  <a:pt x="1388" y="1139"/>
                  <a:pt x="1388" y="1522"/>
                </a:cubicBezTo>
                <a:cubicBezTo>
                  <a:pt x="1388" y="1697"/>
                  <a:pt x="1323" y="1857"/>
                  <a:pt x="1215" y="1979"/>
                </a:cubicBezTo>
                <a:close/>
                <a:moveTo>
                  <a:pt x="2798" y="2745"/>
                </a:moveTo>
                <a:cubicBezTo>
                  <a:pt x="2741" y="2665"/>
                  <a:pt x="2650" y="2629"/>
                  <a:pt x="2572" y="2612"/>
                </a:cubicBezTo>
                <a:cubicBezTo>
                  <a:pt x="2640" y="2566"/>
                  <a:pt x="2685" y="2487"/>
                  <a:pt x="2685" y="2399"/>
                </a:cubicBezTo>
                <a:cubicBezTo>
                  <a:pt x="2685" y="2257"/>
                  <a:pt x="2570" y="2141"/>
                  <a:pt x="2428" y="2141"/>
                </a:cubicBezTo>
                <a:cubicBezTo>
                  <a:pt x="2286" y="2141"/>
                  <a:pt x="2171" y="2257"/>
                  <a:pt x="2171" y="2399"/>
                </a:cubicBezTo>
                <a:cubicBezTo>
                  <a:pt x="2171" y="2487"/>
                  <a:pt x="2216" y="2566"/>
                  <a:pt x="2285" y="2612"/>
                </a:cubicBezTo>
                <a:cubicBezTo>
                  <a:pt x="2207" y="2629"/>
                  <a:pt x="2116" y="2665"/>
                  <a:pt x="2058" y="2745"/>
                </a:cubicBezTo>
                <a:cubicBezTo>
                  <a:pt x="1998" y="2666"/>
                  <a:pt x="1962" y="2568"/>
                  <a:pt x="1962" y="2462"/>
                </a:cubicBezTo>
                <a:cubicBezTo>
                  <a:pt x="1962" y="2205"/>
                  <a:pt x="2171" y="1996"/>
                  <a:pt x="2428" y="1996"/>
                </a:cubicBezTo>
                <a:cubicBezTo>
                  <a:pt x="2685" y="1996"/>
                  <a:pt x="2894" y="2205"/>
                  <a:pt x="2894" y="2462"/>
                </a:cubicBezTo>
                <a:cubicBezTo>
                  <a:pt x="2894" y="2568"/>
                  <a:pt x="2858" y="2666"/>
                  <a:pt x="2798" y="2745"/>
                </a:cubicBezTo>
                <a:close/>
              </a:path>
            </a:pathLst>
          </a:custGeom>
          <a:grpFill/>
          <a:ln w="12700" cap="rnd">
            <a:solidFill>
              <a:srgbClr val="FFB81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6" name="Group 123">
            <a:extLst>
              <a:ext uri="{FF2B5EF4-FFF2-40B4-BE49-F238E27FC236}">
                <a16:creationId xmlns:a16="http://schemas.microsoft.com/office/drawing/2014/main" id="{0477B357-77E3-89E2-8F29-FC874088FA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4355" y="1232244"/>
            <a:ext cx="331701" cy="228673"/>
            <a:chOff x="2950" y="2939"/>
            <a:chExt cx="396" cy="273"/>
          </a:xfrm>
        </p:grpSpPr>
        <p:sp>
          <p:nvSpPr>
            <p:cNvPr id="57" name="Freeform 124">
              <a:extLst>
                <a:ext uri="{FF2B5EF4-FFF2-40B4-BE49-F238E27FC236}">
                  <a16:creationId xmlns:a16="http://schemas.microsoft.com/office/drawing/2014/main" id="{738B12C7-5B5B-2A68-2F25-FE8B717C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0" y="3025"/>
              <a:ext cx="385" cy="187"/>
            </a:xfrm>
            <a:custGeom>
              <a:avLst/>
              <a:gdLst>
                <a:gd name="T0" fmla="*/ 22 w 181"/>
                <a:gd name="T1" fmla="*/ 0 h 88"/>
                <a:gd name="T2" fmla="*/ 8 w 181"/>
                <a:gd name="T3" fmla="*/ 11 h 88"/>
                <a:gd name="T4" fmla="*/ 10 w 181"/>
                <a:gd name="T5" fmla="*/ 37 h 88"/>
                <a:gd name="T6" fmla="*/ 51 w 181"/>
                <a:gd name="T7" fmla="*/ 59 h 88"/>
                <a:gd name="T8" fmla="*/ 81 w 181"/>
                <a:gd name="T9" fmla="*/ 70 h 88"/>
                <a:gd name="T10" fmla="*/ 87 w 181"/>
                <a:gd name="T11" fmla="*/ 75 h 88"/>
                <a:gd name="T12" fmla="*/ 117 w 181"/>
                <a:gd name="T13" fmla="*/ 88 h 88"/>
                <a:gd name="T14" fmla="*/ 148 w 181"/>
                <a:gd name="T15" fmla="*/ 88 h 88"/>
                <a:gd name="T16" fmla="*/ 173 w 181"/>
                <a:gd name="T17" fmla="*/ 77 h 88"/>
                <a:gd name="T18" fmla="*/ 181 w 181"/>
                <a:gd name="T19" fmla="*/ 6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88">
                  <a:moveTo>
                    <a:pt x="22" y="0"/>
                  </a:moveTo>
                  <a:cubicBezTo>
                    <a:pt x="22" y="0"/>
                    <a:pt x="16" y="5"/>
                    <a:pt x="8" y="11"/>
                  </a:cubicBezTo>
                  <a:cubicBezTo>
                    <a:pt x="0" y="18"/>
                    <a:pt x="3" y="28"/>
                    <a:pt x="10" y="37"/>
                  </a:cubicBezTo>
                  <a:cubicBezTo>
                    <a:pt x="21" y="49"/>
                    <a:pt x="30" y="56"/>
                    <a:pt x="51" y="59"/>
                  </a:cubicBezTo>
                  <a:cubicBezTo>
                    <a:pt x="66" y="62"/>
                    <a:pt x="71" y="62"/>
                    <a:pt x="81" y="7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2" y="82"/>
                    <a:pt x="108" y="88"/>
                    <a:pt x="117" y="88"/>
                  </a:cubicBezTo>
                  <a:cubicBezTo>
                    <a:pt x="127" y="88"/>
                    <a:pt x="143" y="88"/>
                    <a:pt x="148" y="88"/>
                  </a:cubicBezTo>
                  <a:cubicBezTo>
                    <a:pt x="160" y="88"/>
                    <a:pt x="168" y="83"/>
                    <a:pt x="173" y="77"/>
                  </a:cubicBezTo>
                  <a:cubicBezTo>
                    <a:pt x="174" y="76"/>
                    <a:pt x="179" y="70"/>
                    <a:pt x="181" y="65"/>
                  </a:cubicBezTo>
                </a:path>
              </a:pathLst>
            </a:cu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Freeform 125">
              <a:extLst>
                <a:ext uri="{FF2B5EF4-FFF2-40B4-BE49-F238E27FC236}">
                  <a16:creationId xmlns:a16="http://schemas.microsoft.com/office/drawing/2014/main" id="{F522F1BA-5F86-113C-2E56-D0FA8F4D3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" y="2939"/>
              <a:ext cx="355" cy="248"/>
            </a:xfrm>
            <a:custGeom>
              <a:avLst/>
              <a:gdLst>
                <a:gd name="T0" fmla="*/ 2 w 167"/>
                <a:gd name="T1" fmla="*/ 43 h 116"/>
                <a:gd name="T2" fmla="*/ 32 w 167"/>
                <a:gd name="T3" fmla="*/ 77 h 116"/>
                <a:gd name="T4" fmla="*/ 71 w 167"/>
                <a:gd name="T5" fmla="*/ 94 h 116"/>
                <a:gd name="T6" fmla="*/ 121 w 167"/>
                <a:gd name="T7" fmla="*/ 115 h 116"/>
                <a:gd name="T8" fmla="*/ 158 w 167"/>
                <a:gd name="T9" fmla="*/ 110 h 116"/>
                <a:gd name="T10" fmla="*/ 162 w 167"/>
                <a:gd name="T11" fmla="*/ 90 h 116"/>
                <a:gd name="T12" fmla="*/ 132 w 167"/>
                <a:gd name="T13" fmla="*/ 82 h 116"/>
                <a:gd name="T14" fmla="*/ 96 w 167"/>
                <a:gd name="T15" fmla="*/ 26 h 116"/>
                <a:gd name="T16" fmla="*/ 83 w 167"/>
                <a:gd name="T17" fmla="*/ 20 h 116"/>
                <a:gd name="T18" fmla="*/ 54 w 167"/>
                <a:gd name="T19" fmla="*/ 18 h 116"/>
                <a:gd name="T20" fmla="*/ 44 w 167"/>
                <a:gd name="T21" fmla="*/ 1 h 116"/>
                <a:gd name="T22" fmla="*/ 29 w 167"/>
                <a:gd name="T23" fmla="*/ 5 h 116"/>
                <a:gd name="T24" fmla="*/ 2 w 167"/>
                <a:gd name="T25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16">
                  <a:moveTo>
                    <a:pt x="2" y="43"/>
                  </a:moveTo>
                  <a:cubicBezTo>
                    <a:pt x="0" y="58"/>
                    <a:pt x="22" y="73"/>
                    <a:pt x="32" y="77"/>
                  </a:cubicBezTo>
                  <a:cubicBezTo>
                    <a:pt x="45" y="82"/>
                    <a:pt x="59" y="79"/>
                    <a:pt x="71" y="94"/>
                  </a:cubicBezTo>
                  <a:cubicBezTo>
                    <a:pt x="84" y="110"/>
                    <a:pt x="102" y="115"/>
                    <a:pt x="121" y="115"/>
                  </a:cubicBezTo>
                  <a:cubicBezTo>
                    <a:pt x="141" y="115"/>
                    <a:pt x="151" y="116"/>
                    <a:pt x="158" y="110"/>
                  </a:cubicBezTo>
                  <a:cubicBezTo>
                    <a:pt x="163" y="105"/>
                    <a:pt x="167" y="93"/>
                    <a:pt x="162" y="90"/>
                  </a:cubicBezTo>
                  <a:cubicBezTo>
                    <a:pt x="155" y="88"/>
                    <a:pt x="142" y="84"/>
                    <a:pt x="132" y="82"/>
                  </a:cubicBezTo>
                  <a:cubicBezTo>
                    <a:pt x="125" y="73"/>
                    <a:pt x="100" y="35"/>
                    <a:pt x="96" y="26"/>
                  </a:cubicBezTo>
                  <a:cubicBezTo>
                    <a:pt x="93" y="19"/>
                    <a:pt x="89" y="18"/>
                    <a:pt x="83" y="20"/>
                  </a:cubicBezTo>
                  <a:cubicBezTo>
                    <a:pt x="77" y="23"/>
                    <a:pt x="65" y="28"/>
                    <a:pt x="54" y="18"/>
                  </a:cubicBezTo>
                  <a:cubicBezTo>
                    <a:pt x="42" y="9"/>
                    <a:pt x="52" y="2"/>
                    <a:pt x="44" y="1"/>
                  </a:cubicBezTo>
                  <a:cubicBezTo>
                    <a:pt x="37" y="0"/>
                    <a:pt x="35" y="0"/>
                    <a:pt x="29" y="5"/>
                  </a:cubicBezTo>
                  <a:cubicBezTo>
                    <a:pt x="23" y="11"/>
                    <a:pt x="4" y="29"/>
                    <a:pt x="2" y="43"/>
                  </a:cubicBezTo>
                  <a:close/>
                </a:path>
              </a:pathLst>
            </a:cu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" name="Line 126">
              <a:extLst>
                <a:ext uri="{FF2B5EF4-FFF2-40B4-BE49-F238E27FC236}">
                  <a16:creationId xmlns:a16="http://schemas.microsoft.com/office/drawing/2014/main" id="{AC70E365-E474-A33C-E4A7-BD1DC1648B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9" y="3016"/>
              <a:ext cx="0" cy="17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" name="Line 127">
              <a:extLst>
                <a:ext uri="{FF2B5EF4-FFF2-40B4-BE49-F238E27FC236}">
                  <a16:creationId xmlns:a16="http://schemas.microsoft.com/office/drawing/2014/main" id="{43FADED5-90ED-754A-35D1-1FC3CC36A9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6" y="3042"/>
              <a:ext cx="0" cy="17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Line 128">
              <a:extLst>
                <a:ext uri="{FF2B5EF4-FFF2-40B4-BE49-F238E27FC236}">
                  <a16:creationId xmlns:a16="http://schemas.microsoft.com/office/drawing/2014/main" id="{D0B27192-AC22-56E2-53E1-32B93B820A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3" y="3067"/>
              <a:ext cx="0" cy="17"/>
            </a:xfrm>
            <a:prstGeom prst="line">
              <a:avLst/>
            </a:prstGeom>
            <a:grpFill/>
            <a:ln w="12700" cap="rnd">
              <a:solidFill>
                <a:srgbClr val="FFB8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5A6BDF9-3EE3-BCB7-A2B9-ED38FC8CEC9B}"/>
              </a:ext>
            </a:extLst>
          </p:cNvPr>
          <p:cNvSpPr txBox="1"/>
          <p:nvPr/>
        </p:nvSpPr>
        <p:spPr>
          <a:xfrm>
            <a:off x="131138" y="2688350"/>
            <a:ext cx="1118896" cy="221018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  <a:p>
            <a:pPr algn="l"/>
            <a:r>
              <a:rPr lang="en-GB" sz="400" baseline="30000">
                <a:solidFill>
                  <a:srgbClr val="231F20"/>
                </a:solidFill>
              </a:rPr>
              <a:t>1 </a:t>
            </a:r>
            <a:r>
              <a:rPr lang="en-GB" sz="400">
                <a:solidFill>
                  <a:srgbClr val="231F20"/>
                </a:solidFill>
              </a:rPr>
              <a:t>Agree = “Strongly agree” + “Tend to agree” 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426CD77D-56CF-00D9-8C91-CFED27B5B3FA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C4B75CA-E284-7CB1-0085-A111B5625F9F}"/>
              </a:ext>
            </a:extLst>
          </p:cNvPr>
          <p:cNvGrpSpPr/>
          <p:nvPr/>
        </p:nvGrpSpPr>
        <p:grpSpPr>
          <a:xfrm>
            <a:off x="347609" y="1195129"/>
            <a:ext cx="202694" cy="302903"/>
            <a:chOff x="2239374" y="1174907"/>
            <a:chExt cx="450056" cy="67255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359A753-51AC-886D-0E89-FC242FF463D1}"/>
                </a:ext>
              </a:extLst>
            </p:cNvPr>
            <p:cNvSpPr/>
            <p:nvPr/>
          </p:nvSpPr>
          <p:spPr>
            <a:xfrm>
              <a:off x="2309573" y="1174907"/>
              <a:ext cx="379857" cy="198119"/>
            </a:xfrm>
            <a:custGeom>
              <a:avLst/>
              <a:gdLst>
                <a:gd name="connsiteX0" fmla="*/ 322421 w 379857"/>
                <a:gd name="connsiteY0" fmla="*/ 68961 h 198119"/>
                <a:gd name="connsiteX1" fmla="*/ 258413 w 379857"/>
                <a:gd name="connsiteY1" fmla="*/ 15335 h 198119"/>
                <a:gd name="connsiteX2" fmla="*/ 229457 w 379857"/>
                <a:gd name="connsiteY2" fmla="*/ 22193 h 198119"/>
                <a:gd name="connsiteX3" fmla="*/ 167069 w 379857"/>
                <a:gd name="connsiteY3" fmla="*/ 0 h 198119"/>
                <a:gd name="connsiteX4" fmla="*/ 84296 w 379857"/>
                <a:gd name="connsiteY4" fmla="*/ 44577 h 198119"/>
                <a:gd name="connsiteX5" fmla="*/ 76962 w 379857"/>
                <a:gd name="connsiteY5" fmla="*/ 44196 h 198119"/>
                <a:gd name="connsiteX6" fmla="*/ 0 w 379857"/>
                <a:gd name="connsiteY6" fmla="*/ 121158 h 198119"/>
                <a:gd name="connsiteX7" fmla="*/ 76962 w 379857"/>
                <a:gd name="connsiteY7" fmla="*/ 198120 h 198119"/>
                <a:gd name="connsiteX8" fmla="*/ 315087 w 379857"/>
                <a:gd name="connsiteY8" fmla="*/ 198120 h 198119"/>
                <a:gd name="connsiteX9" fmla="*/ 379857 w 379857"/>
                <a:gd name="connsiteY9" fmla="*/ 133350 h 198119"/>
                <a:gd name="connsiteX10" fmla="*/ 322326 w 379857"/>
                <a:gd name="connsiteY10" fmla="*/ 68961 h 1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857" h="198119">
                  <a:moveTo>
                    <a:pt x="322421" y="68961"/>
                  </a:moveTo>
                  <a:cubicBezTo>
                    <a:pt x="316992" y="38481"/>
                    <a:pt x="290417" y="15335"/>
                    <a:pt x="258413" y="15335"/>
                  </a:cubicBezTo>
                  <a:cubicBezTo>
                    <a:pt x="248031" y="15335"/>
                    <a:pt x="238220" y="17812"/>
                    <a:pt x="229457" y="22193"/>
                  </a:cubicBezTo>
                  <a:cubicBezTo>
                    <a:pt x="212408" y="8382"/>
                    <a:pt x="190691" y="0"/>
                    <a:pt x="167069" y="0"/>
                  </a:cubicBezTo>
                  <a:cubicBezTo>
                    <a:pt x="132493" y="0"/>
                    <a:pt x="102108" y="17716"/>
                    <a:pt x="84296" y="44577"/>
                  </a:cubicBezTo>
                  <a:cubicBezTo>
                    <a:pt x="81915" y="44387"/>
                    <a:pt x="79438" y="44196"/>
                    <a:pt x="76962" y="44196"/>
                  </a:cubicBezTo>
                  <a:cubicBezTo>
                    <a:pt x="34481" y="44196"/>
                    <a:pt x="0" y="78677"/>
                    <a:pt x="0" y="121158"/>
                  </a:cubicBezTo>
                  <a:cubicBezTo>
                    <a:pt x="0" y="163640"/>
                    <a:pt x="34481" y="198120"/>
                    <a:pt x="76962" y="198120"/>
                  </a:cubicBezTo>
                  <a:lnTo>
                    <a:pt x="315087" y="198120"/>
                  </a:lnTo>
                  <a:cubicBezTo>
                    <a:pt x="350901" y="198120"/>
                    <a:pt x="379857" y="169069"/>
                    <a:pt x="379857" y="133350"/>
                  </a:cubicBezTo>
                  <a:cubicBezTo>
                    <a:pt x="379857" y="100013"/>
                    <a:pt x="354711" y="72676"/>
                    <a:pt x="322326" y="68961"/>
                  </a:cubicBezTo>
                  <a:close/>
                </a:path>
              </a:pathLst>
            </a:custGeom>
            <a:noFill/>
            <a:ln w="12700" cap="flat">
              <a:solidFill>
                <a:srgbClr val="FFC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86E4DE6-53C9-FB6E-9F1C-82A9415329E3}"/>
                </a:ext>
              </a:extLst>
            </p:cNvPr>
            <p:cNvSpPr/>
            <p:nvPr/>
          </p:nvSpPr>
          <p:spPr>
            <a:xfrm>
              <a:off x="2365675" y="1416841"/>
              <a:ext cx="248793" cy="248793"/>
            </a:xfrm>
            <a:custGeom>
              <a:avLst/>
              <a:gdLst>
                <a:gd name="connsiteX0" fmla="*/ 0 w 248793"/>
                <a:gd name="connsiteY0" fmla="*/ 124396 h 248793"/>
                <a:gd name="connsiteX1" fmla="*/ 124396 w 248793"/>
                <a:gd name="connsiteY1" fmla="*/ 248793 h 248793"/>
                <a:gd name="connsiteX2" fmla="*/ 248793 w 248793"/>
                <a:gd name="connsiteY2" fmla="*/ 124396 h 248793"/>
                <a:gd name="connsiteX3" fmla="*/ 124396 w 248793"/>
                <a:gd name="connsiteY3" fmla="*/ 0 h 248793"/>
                <a:gd name="connsiteX4" fmla="*/ 0 w 248793"/>
                <a:gd name="connsiteY4" fmla="*/ 124396 h 24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793" h="248793">
                  <a:moveTo>
                    <a:pt x="0" y="124396"/>
                  </a:moveTo>
                  <a:cubicBezTo>
                    <a:pt x="0" y="193072"/>
                    <a:pt x="55721" y="248793"/>
                    <a:pt x="124396" y="248793"/>
                  </a:cubicBezTo>
                  <a:cubicBezTo>
                    <a:pt x="193072" y="248793"/>
                    <a:pt x="248793" y="193072"/>
                    <a:pt x="248793" y="124396"/>
                  </a:cubicBezTo>
                  <a:cubicBezTo>
                    <a:pt x="248793" y="55721"/>
                    <a:pt x="193072" y="0"/>
                    <a:pt x="124396" y="0"/>
                  </a:cubicBezTo>
                  <a:cubicBezTo>
                    <a:pt x="55721" y="0"/>
                    <a:pt x="0" y="55721"/>
                    <a:pt x="0" y="124396"/>
                  </a:cubicBezTo>
                  <a:close/>
                </a:path>
              </a:pathLst>
            </a:custGeom>
            <a:noFill/>
            <a:ln w="127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765589A-1EF5-B0B5-5F03-AA24F6F47FFA}"/>
                </a:ext>
              </a:extLst>
            </p:cNvPr>
            <p:cNvSpPr/>
            <p:nvPr/>
          </p:nvSpPr>
          <p:spPr>
            <a:xfrm>
              <a:off x="2580368" y="1626677"/>
              <a:ext cx="87820" cy="220694"/>
            </a:xfrm>
            <a:custGeom>
              <a:avLst/>
              <a:gdLst>
                <a:gd name="connsiteX0" fmla="*/ 0 w 87820"/>
                <a:gd name="connsiteY0" fmla="*/ 0 h 220694"/>
                <a:gd name="connsiteX1" fmla="*/ 87821 w 87820"/>
                <a:gd name="connsiteY1" fmla="*/ 120301 h 220694"/>
                <a:gd name="connsiteX2" fmla="*/ 87821 w 87820"/>
                <a:gd name="connsiteY2" fmla="*/ 220694 h 22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820" h="220694">
                  <a:moveTo>
                    <a:pt x="0" y="0"/>
                  </a:moveTo>
                  <a:cubicBezTo>
                    <a:pt x="49435" y="19145"/>
                    <a:pt x="87821" y="72485"/>
                    <a:pt x="87821" y="120301"/>
                  </a:cubicBezTo>
                  <a:lnTo>
                    <a:pt x="87821" y="220694"/>
                  </a:lnTo>
                </a:path>
              </a:pathLst>
            </a:custGeom>
            <a:noFill/>
            <a:ln w="127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49A82-51FB-88A8-9459-E5FE16C9541E}"/>
                </a:ext>
              </a:extLst>
            </p:cNvPr>
            <p:cNvSpPr/>
            <p:nvPr/>
          </p:nvSpPr>
          <p:spPr>
            <a:xfrm>
              <a:off x="2239374" y="1603817"/>
              <a:ext cx="143160" cy="243649"/>
            </a:xfrm>
            <a:custGeom>
              <a:avLst/>
              <a:gdLst>
                <a:gd name="connsiteX0" fmla="*/ 0 w 143160"/>
                <a:gd name="connsiteY0" fmla="*/ 243650 h 243649"/>
                <a:gd name="connsiteX1" fmla="*/ 0 w 143160"/>
                <a:gd name="connsiteY1" fmla="*/ 143256 h 243649"/>
                <a:gd name="connsiteX2" fmla="*/ 143161 w 143160"/>
                <a:gd name="connsiteY2" fmla="*/ 0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60" h="243649">
                  <a:moveTo>
                    <a:pt x="0" y="243650"/>
                  </a:moveTo>
                  <a:lnTo>
                    <a:pt x="0" y="143256"/>
                  </a:lnTo>
                  <a:cubicBezTo>
                    <a:pt x="0" y="74867"/>
                    <a:pt x="63722" y="19050"/>
                    <a:pt x="143161" y="0"/>
                  </a:cubicBezTo>
                </a:path>
              </a:pathLst>
            </a:custGeom>
            <a:noFill/>
            <a:ln w="127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1464F4A-2865-9F18-ED51-911E1481068F}"/>
                </a:ext>
              </a:extLst>
            </p:cNvPr>
            <p:cNvSpPr/>
            <p:nvPr/>
          </p:nvSpPr>
          <p:spPr>
            <a:xfrm>
              <a:off x="2348625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5A0FC65-4B79-C634-833D-3B0E8C7F660A}"/>
                </a:ext>
              </a:extLst>
            </p:cNvPr>
            <p:cNvSpPr/>
            <p:nvPr/>
          </p:nvSpPr>
          <p:spPr>
            <a:xfrm>
              <a:off x="2559033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55183477"/>
      </p:ext>
    </p:extLst>
  </p:cSld>
  <p:clrMapOvr>
    <a:masterClrMapping/>
  </p:clrMapOvr>
  <p:transition spd="slow" advTm="12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A37E572-E339-3CD6-5E72-95511003E938}"/>
              </a:ext>
            </a:extLst>
          </p:cNvPr>
          <p:cNvSpPr/>
          <p:nvPr/>
        </p:nvSpPr>
        <p:spPr>
          <a:xfrm>
            <a:off x="0" y="826983"/>
            <a:ext cx="299085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27000" y="2704388"/>
            <a:ext cx="1118896" cy="159462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FFB81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Use of devices to manage diabetes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7CFE0B-FD6E-1A2A-51AB-01AB179DE583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4E49794-A618-3414-F018-8A3CAA9225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032942"/>
              </p:ext>
            </p:extLst>
          </p:nvPr>
        </p:nvGraphicFramePr>
        <p:xfrm>
          <a:off x="127000" y="1082220"/>
          <a:ext cx="195832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E08F3F0-60D3-3AA0-261D-705E5792EE7A}"/>
              </a:ext>
            </a:extLst>
          </p:cNvPr>
          <p:cNvCxnSpPr>
            <a:cxnSpLocks/>
          </p:cNvCxnSpPr>
          <p:nvPr/>
        </p:nvCxnSpPr>
        <p:spPr>
          <a:xfrm>
            <a:off x="2077053" y="1779148"/>
            <a:ext cx="153090" cy="0"/>
          </a:xfrm>
          <a:prstGeom prst="line">
            <a:avLst/>
          </a:prstGeom>
          <a:ln w="19050">
            <a:solidFill>
              <a:srgbClr val="003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5170906-D2BA-5EA7-DA6B-769A405F5923}"/>
              </a:ext>
            </a:extLst>
          </p:cNvPr>
          <p:cNvSpPr/>
          <p:nvPr/>
        </p:nvSpPr>
        <p:spPr>
          <a:xfrm>
            <a:off x="2054638" y="1285703"/>
            <a:ext cx="786259" cy="786506"/>
          </a:xfrm>
          <a:prstGeom prst="rect">
            <a:avLst/>
          </a:prstGeom>
          <a:solidFill>
            <a:srgbClr val="FFB81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r>
              <a:rPr lang="en-GB" sz="700">
                <a:solidFill>
                  <a:schemeClr val="tx1"/>
                </a:solidFill>
              </a:rPr>
              <a:t>Among those that use devices, </a:t>
            </a:r>
            <a:r>
              <a:rPr lang="en-GB" sz="800" b="1">
                <a:solidFill>
                  <a:schemeClr val="tx1"/>
                </a:solidFill>
              </a:rPr>
              <a:t>92% </a:t>
            </a:r>
            <a:r>
              <a:rPr lang="en-GB" sz="700">
                <a:solidFill>
                  <a:schemeClr val="tx1"/>
                </a:solidFill>
              </a:rPr>
              <a:t>are confident in using them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B9E7CA0-3C22-01EA-BD4E-BDB51E2EAA82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F6AE1E-23D8-C2FD-0C15-F409224F8903}"/>
              </a:ext>
            </a:extLst>
          </p:cNvPr>
          <p:cNvSpPr txBox="1"/>
          <p:nvPr/>
        </p:nvSpPr>
        <p:spPr>
          <a:xfrm flipH="1">
            <a:off x="127000" y="832232"/>
            <a:ext cx="27317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400"/>
              </a:spcBef>
              <a:spcAft>
                <a:spcPts val="400"/>
              </a:spcAft>
            </a:pPr>
            <a:r>
              <a:rPr lang="en-GB" sz="800"/>
              <a:t>The types of devices currently used to help manage their diabetes are ….</a:t>
            </a:r>
          </a:p>
        </p:txBody>
      </p:sp>
    </p:spTree>
    <p:extLst>
      <p:ext uri="{BB962C8B-B14F-4D97-AF65-F5344CB8AC3E}">
        <p14:creationId xmlns:p14="http://schemas.microsoft.com/office/powerpoint/2010/main" val="2935210728"/>
      </p:ext>
    </p:extLst>
  </p:cSld>
  <p:clrMapOvr>
    <a:masterClrMapping/>
  </p:clrMapOvr>
  <p:transition spd="slow" advTm="12000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D84597C-42D7-2835-2EEE-E7C8EF0B242D}"/>
              </a:ext>
            </a:extLst>
          </p:cNvPr>
          <p:cNvSpPr/>
          <p:nvPr/>
        </p:nvSpPr>
        <p:spPr>
          <a:xfrm>
            <a:off x="0" y="0"/>
            <a:ext cx="2990850" cy="2990850"/>
          </a:xfrm>
          <a:prstGeom prst="rect">
            <a:avLst/>
          </a:prstGeom>
          <a:solidFill>
            <a:srgbClr val="005EB8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9313150C-0B33-E8A7-3020-BA0B0D787A54}"/>
              </a:ext>
            </a:extLst>
          </p:cNvPr>
          <p:cNvSpPr/>
          <p:nvPr/>
        </p:nvSpPr>
        <p:spPr>
          <a:xfrm rot="16200000">
            <a:off x="1787705" y="1794617"/>
            <a:ext cx="1213188" cy="12131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F7917A-9277-ED0E-87E1-65220055A176}"/>
              </a:ext>
            </a:extLst>
          </p:cNvPr>
          <p:cNvSpPr txBox="1"/>
          <p:nvPr/>
        </p:nvSpPr>
        <p:spPr>
          <a:xfrm>
            <a:off x="111589" y="811477"/>
            <a:ext cx="2295500" cy="1024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National Diabetes </a:t>
            </a:r>
          </a:p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Experience Survey</a:t>
            </a:r>
          </a:p>
          <a:p>
            <a:pPr algn="l">
              <a:lnSpc>
                <a:spcPct val="90000"/>
              </a:lnSpc>
            </a:pPr>
            <a:endParaRPr lang="en-GB" sz="2000" b="1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</a:pPr>
            <a:r>
              <a:rPr lang="en-GB" sz="1400" dirty="0">
                <a:solidFill>
                  <a:schemeClr val="bg1"/>
                </a:solidFill>
              </a:rPr>
              <a:t>www.diabetessurvey.co.uk</a:t>
            </a:r>
          </a:p>
        </p:txBody>
      </p: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752" y="2647850"/>
            <a:ext cx="238098" cy="216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60CC7F6-6E8C-535B-1336-41B1B5BA63E3}"/>
              </a:ext>
            </a:extLst>
          </p:cNvPr>
          <p:cNvGrpSpPr>
            <a:grpSpLocks noChangeAspect="1"/>
          </p:cNvGrpSpPr>
          <p:nvPr/>
        </p:nvGrpSpPr>
        <p:grpSpPr>
          <a:xfrm>
            <a:off x="127000" y="2647850"/>
            <a:ext cx="533679" cy="216000"/>
            <a:chOff x="3039034" y="730915"/>
            <a:chExt cx="1125007" cy="455333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34C4C14-230B-3928-2E4E-F7FA6EA4D95D}"/>
                </a:ext>
              </a:extLst>
            </p:cNvPr>
            <p:cNvSpPr/>
            <p:nvPr/>
          </p:nvSpPr>
          <p:spPr>
            <a:xfrm>
              <a:off x="3039034" y="730915"/>
              <a:ext cx="1125007" cy="455333"/>
            </a:xfrm>
            <a:custGeom>
              <a:avLst/>
              <a:gdLst>
                <a:gd name="connsiteX0" fmla="*/ 0 w 1125007"/>
                <a:gd name="connsiteY0" fmla="*/ 0 h 455333"/>
                <a:gd name="connsiteX1" fmla="*/ 1125007 w 1125007"/>
                <a:gd name="connsiteY1" fmla="*/ 0 h 455333"/>
                <a:gd name="connsiteX2" fmla="*/ 1125007 w 1125007"/>
                <a:gd name="connsiteY2" fmla="*/ 455333 h 455333"/>
                <a:gd name="connsiteX3" fmla="*/ 0 w 1125007"/>
                <a:gd name="connsiteY3" fmla="*/ 455333 h 45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007" h="455333">
                  <a:moveTo>
                    <a:pt x="0" y="0"/>
                  </a:moveTo>
                  <a:lnTo>
                    <a:pt x="1125007" y="0"/>
                  </a:lnTo>
                  <a:lnTo>
                    <a:pt x="1125007" y="455333"/>
                  </a:lnTo>
                  <a:lnTo>
                    <a:pt x="0" y="455333"/>
                  </a:lnTo>
                  <a:close/>
                </a:path>
              </a:pathLst>
            </a:custGeom>
            <a:solidFill>
              <a:schemeClr val="bg1"/>
            </a:solidFill>
            <a:ln w="113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FC5B4BA-90ED-1DCE-BCEE-47C14CAE2262}"/>
                </a:ext>
              </a:extLst>
            </p:cNvPr>
            <p:cNvSpPr/>
            <p:nvPr/>
          </p:nvSpPr>
          <p:spPr>
            <a:xfrm>
              <a:off x="3070793" y="774854"/>
              <a:ext cx="420614" cy="366543"/>
            </a:xfrm>
            <a:custGeom>
              <a:avLst/>
              <a:gdLst>
                <a:gd name="connsiteX0" fmla="*/ 78262 w 420614"/>
                <a:gd name="connsiteY0" fmla="*/ 55 h 366543"/>
                <a:gd name="connsiteX1" fmla="*/ 200633 w 420614"/>
                <a:gd name="connsiteY1" fmla="*/ 55 h 366543"/>
                <a:gd name="connsiteX2" fmla="*/ 275649 w 420614"/>
                <a:gd name="connsiteY2" fmla="*/ 254245 h 366543"/>
                <a:gd name="connsiteX3" fmla="*/ 276787 w 420614"/>
                <a:gd name="connsiteY3" fmla="*/ 254245 h 366543"/>
                <a:gd name="connsiteX4" fmla="*/ 328240 w 420614"/>
                <a:gd name="connsiteY4" fmla="*/ 55 h 366543"/>
                <a:gd name="connsiteX5" fmla="*/ 420673 w 420614"/>
                <a:gd name="connsiteY5" fmla="*/ 55 h 366543"/>
                <a:gd name="connsiteX6" fmla="*/ 342924 w 420614"/>
                <a:gd name="connsiteY6" fmla="*/ 366598 h 366543"/>
                <a:gd name="connsiteX7" fmla="*/ 221123 w 420614"/>
                <a:gd name="connsiteY7" fmla="*/ 366598 h 366543"/>
                <a:gd name="connsiteX8" fmla="*/ 144399 w 420614"/>
                <a:gd name="connsiteY8" fmla="*/ 112977 h 366543"/>
                <a:gd name="connsiteX9" fmla="*/ 143375 w 420614"/>
                <a:gd name="connsiteY9" fmla="*/ 112977 h 366543"/>
                <a:gd name="connsiteX10" fmla="*/ 92491 w 420614"/>
                <a:gd name="connsiteY10" fmla="*/ 366598 h 366543"/>
                <a:gd name="connsiteX11" fmla="*/ 58 w 420614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0614" h="366543">
                  <a:moveTo>
                    <a:pt x="78262" y="55"/>
                  </a:moveTo>
                  <a:lnTo>
                    <a:pt x="200633" y="55"/>
                  </a:lnTo>
                  <a:lnTo>
                    <a:pt x="275649" y="254245"/>
                  </a:lnTo>
                  <a:lnTo>
                    <a:pt x="276787" y="254245"/>
                  </a:lnTo>
                  <a:lnTo>
                    <a:pt x="328240" y="55"/>
                  </a:lnTo>
                  <a:lnTo>
                    <a:pt x="420673" y="55"/>
                  </a:lnTo>
                  <a:lnTo>
                    <a:pt x="342924" y="366598"/>
                  </a:lnTo>
                  <a:lnTo>
                    <a:pt x="221123" y="366598"/>
                  </a:lnTo>
                  <a:lnTo>
                    <a:pt x="144399" y="112977"/>
                  </a:lnTo>
                  <a:lnTo>
                    <a:pt x="143375" y="112977"/>
                  </a:lnTo>
                  <a:lnTo>
                    <a:pt x="92491" y="366598"/>
                  </a:lnTo>
                  <a:lnTo>
                    <a:pt x="58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66D1CA-66D5-FC5A-42E9-7EF271356BCB}"/>
                </a:ext>
              </a:extLst>
            </p:cNvPr>
            <p:cNvSpPr/>
            <p:nvPr/>
          </p:nvSpPr>
          <p:spPr>
            <a:xfrm>
              <a:off x="3451452" y="774854"/>
              <a:ext cx="388626" cy="366543"/>
            </a:xfrm>
            <a:custGeom>
              <a:avLst/>
              <a:gdLst>
                <a:gd name="connsiteX0" fmla="*/ 76187 w 388626"/>
                <a:gd name="connsiteY0" fmla="*/ 55 h 366543"/>
                <a:gd name="connsiteX1" fmla="*/ 174425 w 388626"/>
                <a:gd name="connsiteY1" fmla="*/ 55 h 366543"/>
                <a:gd name="connsiteX2" fmla="*/ 145512 w 388626"/>
                <a:gd name="connsiteY2" fmla="*/ 140297 h 366543"/>
                <a:gd name="connsiteX3" fmla="*/ 261622 w 388626"/>
                <a:gd name="connsiteY3" fmla="*/ 140297 h 366543"/>
                <a:gd name="connsiteX4" fmla="*/ 290535 w 388626"/>
                <a:gd name="connsiteY4" fmla="*/ 55 h 366543"/>
                <a:gd name="connsiteX5" fmla="*/ 388774 w 388626"/>
                <a:gd name="connsiteY5" fmla="*/ 55 h 366543"/>
                <a:gd name="connsiteX6" fmla="*/ 312619 w 388626"/>
                <a:gd name="connsiteY6" fmla="*/ 366598 h 366543"/>
                <a:gd name="connsiteX7" fmla="*/ 213812 w 388626"/>
                <a:gd name="connsiteY7" fmla="*/ 366598 h 366543"/>
                <a:gd name="connsiteX8" fmla="*/ 246368 w 388626"/>
                <a:gd name="connsiteY8" fmla="*/ 209622 h 366543"/>
                <a:gd name="connsiteX9" fmla="*/ 130827 w 388626"/>
                <a:gd name="connsiteY9" fmla="*/ 209622 h 366543"/>
                <a:gd name="connsiteX10" fmla="*/ 98271 w 388626"/>
                <a:gd name="connsiteY10" fmla="*/ 366598 h 366543"/>
                <a:gd name="connsiteX11" fmla="*/ 147 w 388626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8626" h="366543">
                  <a:moveTo>
                    <a:pt x="76187" y="55"/>
                  </a:moveTo>
                  <a:lnTo>
                    <a:pt x="174425" y="55"/>
                  </a:lnTo>
                  <a:lnTo>
                    <a:pt x="145512" y="140297"/>
                  </a:lnTo>
                  <a:lnTo>
                    <a:pt x="261622" y="140297"/>
                  </a:lnTo>
                  <a:lnTo>
                    <a:pt x="290535" y="55"/>
                  </a:lnTo>
                  <a:lnTo>
                    <a:pt x="388774" y="55"/>
                  </a:lnTo>
                  <a:lnTo>
                    <a:pt x="312619" y="366598"/>
                  </a:lnTo>
                  <a:lnTo>
                    <a:pt x="213812" y="366598"/>
                  </a:lnTo>
                  <a:lnTo>
                    <a:pt x="246368" y="209622"/>
                  </a:lnTo>
                  <a:lnTo>
                    <a:pt x="130827" y="209622"/>
                  </a:lnTo>
                  <a:lnTo>
                    <a:pt x="98271" y="366598"/>
                  </a:lnTo>
                  <a:lnTo>
                    <a:pt x="147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E8F7FA9-A490-8376-38B9-FE820EA88595}"/>
                </a:ext>
              </a:extLst>
            </p:cNvPr>
            <p:cNvSpPr/>
            <p:nvPr/>
          </p:nvSpPr>
          <p:spPr>
            <a:xfrm>
              <a:off x="3797050" y="768479"/>
              <a:ext cx="324652" cy="379178"/>
            </a:xfrm>
            <a:custGeom>
              <a:avLst/>
              <a:gdLst>
                <a:gd name="connsiteX0" fmla="*/ 301539 w 324652"/>
                <a:gd name="connsiteY0" fmla="*/ 89414 h 379178"/>
                <a:gd name="connsiteX1" fmla="*/ 221173 w 324652"/>
                <a:gd name="connsiteY1" fmla="*/ 72567 h 379178"/>
                <a:gd name="connsiteX2" fmla="*/ 150824 w 324652"/>
                <a:gd name="connsiteY2" fmla="*/ 107741 h 379178"/>
                <a:gd name="connsiteX3" fmla="*/ 293116 w 324652"/>
                <a:gd name="connsiteY3" fmla="*/ 251626 h 379178"/>
                <a:gd name="connsiteX4" fmla="*/ 114056 w 324652"/>
                <a:gd name="connsiteY4" fmla="*/ 379233 h 379178"/>
                <a:gd name="connsiteX5" fmla="*/ 222 w 324652"/>
                <a:gd name="connsiteY5" fmla="*/ 360337 h 379178"/>
                <a:gd name="connsiteX6" fmla="*/ 22989 w 324652"/>
                <a:gd name="connsiteY6" fmla="*/ 285776 h 379178"/>
                <a:gd name="connsiteX7" fmla="*/ 113259 w 324652"/>
                <a:gd name="connsiteY7" fmla="*/ 306836 h 379178"/>
                <a:gd name="connsiteX8" fmla="*/ 191462 w 324652"/>
                <a:gd name="connsiteY8" fmla="*/ 263237 h 379178"/>
                <a:gd name="connsiteX9" fmla="*/ 49171 w 324652"/>
                <a:gd name="connsiteY9" fmla="*/ 122995 h 379178"/>
                <a:gd name="connsiteX10" fmla="*/ 212522 w 324652"/>
                <a:gd name="connsiteY10" fmla="*/ 55 h 379178"/>
                <a:gd name="connsiteX11" fmla="*/ 324875 w 324652"/>
                <a:gd name="connsiteY11" fmla="*/ 16333 h 37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52" h="379178">
                  <a:moveTo>
                    <a:pt x="301539" y="89414"/>
                  </a:moveTo>
                  <a:cubicBezTo>
                    <a:pt x="276359" y="77822"/>
                    <a:pt x="248888" y="72063"/>
                    <a:pt x="221173" y="72567"/>
                  </a:cubicBezTo>
                  <a:cubicBezTo>
                    <a:pt x="182356" y="72567"/>
                    <a:pt x="150824" y="78372"/>
                    <a:pt x="150824" y="107741"/>
                  </a:cubicBezTo>
                  <a:cubicBezTo>
                    <a:pt x="150824" y="159763"/>
                    <a:pt x="293116" y="140297"/>
                    <a:pt x="293116" y="251626"/>
                  </a:cubicBezTo>
                  <a:cubicBezTo>
                    <a:pt x="293116" y="352938"/>
                    <a:pt x="199089" y="379233"/>
                    <a:pt x="114056" y="379233"/>
                  </a:cubicBezTo>
                  <a:cubicBezTo>
                    <a:pt x="75410" y="378335"/>
                    <a:pt x="37086" y="371973"/>
                    <a:pt x="222" y="360337"/>
                  </a:cubicBezTo>
                  <a:lnTo>
                    <a:pt x="22989" y="285776"/>
                  </a:lnTo>
                  <a:cubicBezTo>
                    <a:pt x="42455" y="298412"/>
                    <a:pt x="81272" y="306836"/>
                    <a:pt x="113259" y="306836"/>
                  </a:cubicBezTo>
                  <a:cubicBezTo>
                    <a:pt x="145246" y="306836"/>
                    <a:pt x="191462" y="301030"/>
                    <a:pt x="191462" y="263237"/>
                  </a:cubicBezTo>
                  <a:cubicBezTo>
                    <a:pt x="191462" y="204386"/>
                    <a:pt x="49171" y="226469"/>
                    <a:pt x="49171" y="122995"/>
                  </a:cubicBezTo>
                  <a:cubicBezTo>
                    <a:pt x="49171" y="28513"/>
                    <a:pt x="132155" y="55"/>
                    <a:pt x="212522" y="55"/>
                  </a:cubicBezTo>
                  <a:cubicBezTo>
                    <a:pt x="258055" y="55"/>
                    <a:pt x="300173" y="4836"/>
                    <a:pt x="324875" y="16333"/>
                  </a:cubicBez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4" name="Parallelogram 2">
            <a:extLst>
              <a:ext uri="{FF2B5EF4-FFF2-40B4-BE49-F238E27FC236}">
                <a16:creationId xmlns:a16="http://schemas.microsoft.com/office/drawing/2014/main" id="{CD45E379-1134-7DBB-BE70-099F33D3E8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516917" y="2503621"/>
            <a:ext cx="1264237" cy="324096"/>
          </a:xfrm>
          <a:custGeom>
            <a:avLst/>
            <a:gdLst>
              <a:gd name="connsiteX0" fmla="*/ 2464220 w 3313714"/>
              <a:gd name="connsiteY0" fmla="*/ 0 h 849494"/>
              <a:gd name="connsiteX1" fmla="*/ 3313714 w 3313714"/>
              <a:gd name="connsiteY1" fmla="*/ 849494 h 849494"/>
              <a:gd name="connsiteX2" fmla="*/ 849494 w 3313714"/>
              <a:gd name="connsiteY2" fmla="*/ 849494 h 849494"/>
              <a:gd name="connsiteX3" fmla="*/ 0 w 3313714"/>
              <a:gd name="connsiteY3" fmla="*/ 0 h 8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3714" h="849494">
                <a:moveTo>
                  <a:pt x="2464220" y="0"/>
                </a:moveTo>
                <a:lnTo>
                  <a:pt x="3313714" y="849494"/>
                </a:lnTo>
                <a:lnTo>
                  <a:pt x="849494" y="849494"/>
                </a:lnTo>
                <a:lnTo>
                  <a:pt x="0" y="0"/>
                </a:lnTo>
                <a:close/>
              </a:path>
            </a:pathLst>
          </a:custGeom>
          <a:solidFill>
            <a:srgbClr val="FFB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39164"/>
      </p:ext>
    </p:extLst>
  </p:cSld>
  <p:clrMapOvr>
    <a:masterClrMapping/>
  </p:clrMapOvr>
  <p:transition spd="slow" advTm="5000">
    <p:push/>
  </p:transition>
</p:sld>
</file>

<file path=ppt/theme/theme1.xml><?xml version="1.0" encoding="utf-8"?>
<a:theme xmlns:a="http://schemas.openxmlformats.org/drawingml/2006/main" name="NHS Theme">
  <a:themeElements>
    <a:clrScheme name="_ipsos_2022">
      <a:dk1>
        <a:sysClr val="windowText" lastClr="000000"/>
      </a:dk1>
      <a:lt1>
        <a:sysClr val="window" lastClr="FFFFFF"/>
      </a:lt1>
      <a:dk2>
        <a:srgbClr val="419FA0"/>
      </a:dk2>
      <a:lt2>
        <a:srgbClr val="2F469C"/>
      </a:lt2>
      <a:accent1>
        <a:srgbClr val="002554"/>
      </a:accent1>
      <a:accent2>
        <a:srgbClr val="F1BE48"/>
      </a:accent2>
      <a:accent3>
        <a:srgbClr val="E87722"/>
      </a:accent3>
      <a:accent4>
        <a:srgbClr val="84329B"/>
      </a:accent4>
      <a:accent5>
        <a:srgbClr val="F14354"/>
      </a:accent5>
      <a:accent6>
        <a:srgbClr val="5FBD83"/>
      </a:accent6>
      <a:hlink>
        <a:srgbClr val="0563C1"/>
      </a:hlink>
      <a:folHlink>
        <a:srgbClr val="954F72"/>
      </a:folHlink>
    </a:clrScheme>
    <a:fontScheme name="ipsos_fonts_202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8E8E8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110000"/>
          </a:lnSpc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6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10000"/>
          </a:lnSpc>
          <a:spcBef>
            <a:spcPts val="400"/>
          </a:spcBef>
          <a:spcAft>
            <a:spcPts val="400"/>
          </a:spcAft>
          <a:defRPr sz="1400" dirty="0" smtClean="0"/>
        </a:defPPr>
      </a:lstStyle>
    </a:txDef>
  </a:objectDefaults>
  <a:extraClrSchemeLst/>
  <a:custClrLst>
    <a:custClr name="Headline Level 1">
      <a:srgbClr val="231F20"/>
    </a:custClr>
    <a:custClr name="Headline Level 2">
      <a:srgbClr val="425563"/>
    </a:custClr>
    <a:custClr name="NHS Light Grey">
      <a:srgbClr val="E8EDEE"/>
    </a:custClr>
    <a:custClr name="NHS Blue">
      <a:srgbClr val="005EB8"/>
    </a:custClr>
    <a:custClr name="NHS Aqua Blue">
      <a:srgbClr val="00A9CE"/>
    </a:custClr>
    <a:custClr name="NHS Bright Blue">
      <a:srgbClr val="0072CE"/>
    </a:custClr>
    <a:custClr name="NHS Aqua Green">
      <a:srgbClr val="00A499"/>
    </a:custClr>
    <a:custClr name="Light Grey (Chart)">
      <a:srgbClr val="DDE1E4"/>
    </a:custClr>
    <a:custClr name="NHS Dark Blue (Chart)">
      <a:srgbClr val="003087"/>
    </a:custClr>
    <a:custClr name="NHS Blue Tint (Chart)">
      <a:srgbClr val="99C7EB"/>
    </a:custClr>
    <a:custClr name="NHS Dark Grey (Chart)">
      <a:srgbClr val="919EA8"/>
    </a:custClr>
    <a:custClr name="NHS Light Blue (NHS Blues)">
      <a:srgbClr val="41B6E6"/>
    </a:custClr>
    <a:custClr name="NHS Mid Grey (Neutrals)">
      <a:srgbClr val="768692"/>
    </a:custClr>
    <a:custClr name="NHS Pale Grey (Neutrals)">
      <a:srgbClr val="E8EDEE"/>
    </a:custClr>
    <a:custClr name="White (Neutrals)">
      <a:srgbClr val="FFFFFF"/>
    </a:custClr>
    <a:custClr name="NHS Dark Green (Support Greens)">
      <a:srgbClr val="006747"/>
    </a:custClr>
    <a:custClr name="NHS Green (Support Greens)">
      <a:srgbClr val="009639"/>
    </a:custClr>
    <a:custClr name="NHS Light Green (Support Greens)">
      <a:srgbClr val="78BE20"/>
    </a:custClr>
    <a:custClr name="NHS Purple (Highlights)">
      <a:srgbClr val="330072"/>
    </a:custClr>
    <a:custClr name="Dark Pink (Highlights)">
      <a:srgbClr val="7C2855"/>
    </a:custClr>
    <a:custClr name="NHS Pink (Highlights)">
      <a:srgbClr val="AE2573"/>
    </a:custClr>
    <a:custClr name="NHS Dark Red (Highlights)">
      <a:srgbClr val="8A1538"/>
    </a:custClr>
    <a:custClr name="Emergency Services Red (Highlights)">
      <a:srgbClr val="DA291C"/>
    </a:custClr>
    <a:custClr name="NHS Orange (Highlights)">
      <a:srgbClr val="ED8B00"/>
    </a:custClr>
    <a:custClr name="NHS Warm Yellow (Highlights)">
      <a:srgbClr val="FFB81C"/>
    </a:custClr>
    <a:custClr name="NHS Yellow (Highlights)">
      <a:srgbClr val="FAE100"/>
    </a:custClr>
  </a:custClrLst>
  <a:extLst>
    <a:ext uri="{05A4C25C-085E-4340-85A3-A5531E510DB2}">
      <thm15:themeFamily xmlns:thm15="http://schemas.microsoft.com/office/thememl/2012/main" name="NHS Theme" id="{95FEC793-B118-4A13-8F25-A5CFAB8D0949}" vid="{1F4B66FA-0774-474F-9455-133AA0CCA1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63B023AE30C143AC5496967630FDA3" ma:contentTypeVersion="4" ma:contentTypeDescription="Create a new document." ma:contentTypeScope="" ma:versionID="4615d9812682b9c220bfe6627d714ac4">
  <xsd:schema xmlns:xsd="http://www.w3.org/2001/XMLSchema" xmlns:xs="http://www.w3.org/2001/XMLSchema" xmlns:p="http://schemas.microsoft.com/office/2006/metadata/properties" xmlns:ns2="f22a963c-f3d8-4d34-af13-b02101e549d5" targetNamespace="http://schemas.microsoft.com/office/2006/metadata/properties" ma:root="true" ma:fieldsID="161b023f9f4461f8db4b037ae065541e" ns2:_="">
    <xsd:import namespace="f22a963c-f3d8-4d34-af13-b02101e549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2a963c-f3d8-4d34-af13-b02101e549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F440D-8828-4FE0-992E-F86E1402BCC9}">
  <ds:schemaRefs>
    <ds:schemaRef ds:uri="f22a963c-f3d8-4d34-af13-b02101e549d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4C2008B-8DF2-4791-95FB-D0CC3E0216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6437A0-DD8D-41A8-BF3E-4B5837C39890}">
  <ds:schemaRefs>
    <ds:schemaRef ds:uri="f22a963c-f3d8-4d34-af13-b02101e549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NHS GPPS Theme</Template>
  <TotalTime>172</TotalTime>
  <Words>420</Words>
  <Application>Microsoft Office PowerPoint</Application>
  <PresentationFormat>Custom</PresentationFormat>
  <Paragraphs>65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HelveticaNeueLT Std Lt Cn</vt:lpstr>
      <vt:lpstr>Segoe UI</vt:lpstr>
      <vt:lpstr>NHS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Garry Levett</dc:creator>
  <cp:lastModifiedBy>Garry Levett</cp:lastModifiedBy>
  <cp:revision>6</cp:revision>
  <dcterms:created xsi:type="dcterms:W3CDTF">2024-05-01T12:41:46Z</dcterms:created>
  <dcterms:modified xsi:type="dcterms:W3CDTF">2024-12-04T12:46:19Z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0x0101005B63B023AE30C143AC5496967630FDA3</vt:lpwstr>
  </property>
</Properties>
</file>