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144446407" r:id="rId2"/>
    <p:sldId id="214444653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921143-CBB8-4085-A32C-EA3463415693}" type="datetimeFigureOut">
              <a:rPr lang="en-GB" smtClean="0"/>
              <a:t>06/12/2024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44684-0D3A-4188-8C65-1827BE686B5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1168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D81BE7-D134-46F0-A3B6-CA5CE397FD2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65778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D81BE7-D134-46F0-A3B6-CA5CE397FD2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2719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1 (White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B66D97C3-1B7F-5C9F-E63F-96F1A14B62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999" y="1350000"/>
            <a:ext cx="5825925" cy="715669"/>
          </a:xfrm>
        </p:spPr>
        <p:txBody>
          <a:bodyPr/>
          <a:lstStyle>
            <a:lvl1pPr>
              <a:defRPr sz="48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8CDCDA0A-C736-B40F-7E80-2D0FC7024AC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799" y="3494989"/>
            <a:ext cx="3851275" cy="1274763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/>
              <a:t>Optional additional information</a:t>
            </a:r>
          </a:p>
        </p:txBody>
      </p:sp>
      <p:sp>
        <p:nvSpPr>
          <p:cNvPr id="7" name="Picture Placeholder">
            <a:extLst>
              <a:ext uri="{FF2B5EF4-FFF2-40B4-BE49-F238E27FC236}">
                <a16:creationId xmlns:a16="http://schemas.microsoft.com/office/drawing/2014/main" id="{67F8163F-D370-5C4C-500A-7D576C590B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05000" y="0"/>
            <a:ext cx="10300263" cy="6870700"/>
          </a:xfrm>
          <a:custGeom>
            <a:avLst/>
            <a:gdLst>
              <a:gd name="connsiteX0" fmla="*/ 6858000 w 10287001"/>
              <a:gd name="connsiteY0" fmla="*/ 0 h 6858000"/>
              <a:gd name="connsiteX1" fmla="*/ 10287001 w 10287001"/>
              <a:gd name="connsiteY1" fmla="*/ 0 h 6858000"/>
              <a:gd name="connsiteX2" fmla="*/ 10287001 w 10287001"/>
              <a:gd name="connsiteY2" fmla="*/ 3467099 h 6858000"/>
              <a:gd name="connsiteX3" fmla="*/ 6896100 w 10287001"/>
              <a:gd name="connsiteY3" fmla="*/ 6858000 h 6858000"/>
              <a:gd name="connsiteX4" fmla="*/ 0 w 10287001"/>
              <a:gd name="connsiteY4" fmla="*/ 6858000 h 6858000"/>
              <a:gd name="connsiteX0" fmla="*/ 6858000 w 10287001"/>
              <a:gd name="connsiteY0" fmla="*/ 0 h 6858000"/>
              <a:gd name="connsiteX1" fmla="*/ 10287001 w 10287001"/>
              <a:gd name="connsiteY1" fmla="*/ 0 h 6858000"/>
              <a:gd name="connsiteX2" fmla="*/ 10287001 w 10287001"/>
              <a:gd name="connsiteY2" fmla="*/ 3467099 h 6858000"/>
              <a:gd name="connsiteX3" fmla="*/ 8636000 w 10287001"/>
              <a:gd name="connsiteY3" fmla="*/ 5080000 h 6858000"/>
              <a:gd name="connsiteX4" fmla="*/ 6896100 w 10287001"/>
              <a:gd name="connsiteY4" fmla="*/ 6858000 h 6858000"/>
              <a:gd name="connsiteX5" fmla="*/ 0 w 10287001"/>
              <a:gd name="connsiteY5" fmla="*/ 6858000 h 6858000"/>
              <a:gd name="connsiteX6" fmla="*/ 6858000 w 10287001"/>
              <a:gd name="connsiteY6" fmla="*/ 0 h 6858000"/>
              <a:gd name="connsiteX0" fmla="*/ 6858000 w 10287001"/>
              <a:gd name="connsiteY0" fmla="*/ 0 h 6870700"/>
              <a:gd name="connsiteX1" fmla="*/ 10287001 w 10287001"/>
              <a:gd name="connsiteY1" fmla="*/ 0 h 6870700"/>
              <a:gd name="connsiteX2" fmla="*/ 10287001 w 10287001"/>
              <a:gd name="connsiteY2" fmla="*/ 3467099 h 6870700"/>
              <a:gd name="connsiteX3" fmla="*/ 10274300 w 10287001"/>
              <a:gd name="connsiteY3" fmla="*/ 6870700 h 6870700"/>
              <a:gd name="connsiteX4" fmla="*/ 6896100 w 10287001"/>
              <a:gd name="connsiteY4" fmla="*/ 6858000 h 6870700"/>
              <a:gd name="connsiteX5" fmla="*/ 0 w 10287001"/>
              <a:gd name="connsiteY5" fmla="*/ 6858000 h 6870700"/>
              <a:gd name="connsiteX6" fmla="*/ 6858000 w 10287001"/>
              <a:gd name="connsiteY6" fmla="*/ 0 h 6870700"/>
              <a:gd name="connsiteX0" fmla="*/ 6858000 w 10300263"/>
              <a:gd name="connsiteY0" fmla="*/ 0 h 6870700"/>
              <a:gd name="connsiteX1" fmla="*/ 10287001 w 10300263"/>
              <a:gd name="connsiteY1" fmla="*/ 0 h 6870700"/>
              <a:gd name="connsiteX2" fmla="*/ 10287001 w 10300263"/>
              <a:gd name="connsiteY2" fmla="*/ 3467099 h 6870700"/>
              <a:gd name="connsiteX3" fmla="*/ 10299700 w 10300263"/>
              <a:gd name="connsiteY3" fmla="*/ 6870700 h 6870700"/>
              <a:gd name="connsiteX4" fmla="*/ 6896100 w 10300263"/>
              <a:gd name="connsiteY4" fmla="*/ 6858000 h 6870700"/>
              <a:gd name="connsiteX5" fmla="*/ 0 w 10300263"/>
              <a:gd name="connsiteY5" fmla="*/ 6858000 h 6870700"/>
              <a:gd name="connsiteX6" fmla="*/ 6858000 w 10300263"/>
              <a:gd name="connsiteY6" fmla="*/ 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00263" h="6870700">
                <a:moveTo>
                  <a:pt x="6858000" y="0"/>
                </a:moveTo>
                <a:lnTo>
                  <a:pt x="10287001" y="0"/>
                </a:lnTo>
                <a:lnTo>
                  <a:pt x="10287001" y="3467099"/>
                </a:lnTo>
                <a:cubicBezTo>
                  <a:pt x="10282767" y="4601633"/>
                  <a:pt x="10303934" y="5736166"/>
                  <a:pt x="10299700" y="6870700"/>
                </a:cubicBezTo>
                <a:lnTo>
                  <a:pt x="6896100" y="6858000"/>
                </a:lnTo>
                <a:lnTo>
                  <a:pt x="0" y="6858000"/>
                </a:lnTo>
                <a:lnTo>
                  <a:pt x="6858000" y="0"/>
                </a:ln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>
            <a:noAutofit/>
          </a:bodyPr>
          <a:lstStyle>
            <a:lvl1pPr>
              <a:defRPr lang="en-GB"/>
            </a:lvl1pPr>
          </a:lstStyle>
          <a:p>
            <a:pPr lvl="0"/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3" name="Classification">
            <a:extLst>
              <a:ext uri="{FF2B5EF4-FFF2-40B4-BE49-F238E27FC236}">
                <a16:creationId xmlns:a16="http://schemas.microsoft.com/office/drawing/2014/main" id="{268034F8-D9C2-8C58-D3F0-75FD7B94D9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440938" y="6251108"/>
            <a:ext cx="1540262" cy="369332"/>
          </a:xfrm>
          <a:prstGeom prst="rect">
            <a:avLst/>
          </a:prstGeom>
          <a:effectLst/>
        </p:spPr>
        <p:txBody>
          <a:bodyPr vert="horz" wrap="square" lIns="0" tIns="0" rIns="0" bIns="0" rtlCol="0" anchor="b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900" b="0" kern="120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800" dirty="0">
                <a:solidFill>
                  <a:schemeClr val="tx1"/>
                </a:solidFill>
                <a:effectLst/>
              </a:rPr>
              <a:t>© Ipsos | Doc Name | Month Year | Version # | Public | Internal/Client Use Only | Strictly Confidential</a:t>
            </a:r>
          </a:p>
        </p:txBody>
      </p:sp>
    </p:spTree>
    <p:extLst>
      <p:ext uri="{BB962C8B-B14F-4D97-AF65-F5344CB8AC3E}">
        <p14:creationId xmlns:p14="http://schemas.microsoft.com/office/powerpoint/2010/main" val="3637463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 descr="Header">
            <a:extLst>
              <a:ext uri="{FF2B5EF4-FFF2-40B4-BE49-F238E27FC236}">
                <a16:creationId xmlns:a16="http://schemas.microsoft.com/office/drawing/2014/main" id="{A87C81DC-5176-4847-8B6F-B68FF5058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3" name="Picture Placeholder 1">
            <a:extLst>
              <a:ext uri="{FF2B5EF4-FFF2-40B4-BE49-F238E27FC236}">
                <a16:creationId xmlns:a16="http://schemas.microsoft.com/office/drawing/2014/main" id="{D9563778-0759-A3C7-2077-55D205685E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0000" y="1819723"/>
            <a:ext cx="2563200" cy="2060179"/>
          </a:xfrm>
          <a:custGeom>
            <a:avLst/>
            <a:gdLst>
              <a:gd name="connsiteX0" fmla="*/ 0 w 2563200"/>
              <a:gd name="connsiteY0" fmla="*/ 0 h 2060179"/>
              <a:gd name="connsiteX1" fmla="*/ 2563200 w 2563200"/>
              <a:gd name="connsiteY1" fmla="*/ 0 h 2060179"/>
              <a:gd name="connsiteX2" fmla="*/ 2563200 w 2563200"/>
              <a:gd name="connsiteY2" fmla="*/ 1710166 h 2060179"/>
              <a:gd name="connsiteX3" fmla="*/ 2213187 w 2563200"/>
              <a:gd name="connsiteY3" fmla="*/ 2060179 h 2060179"/>
              <a:gd name="connsiteX4" fmla="*/ 0 w 2563200"/>
              <a:gd name="connsiteY4" fmla="*/ 2060179 h 2060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3200" h="2060179">
                <a:moveTo>
                  <a:pt x="0" y="0"/>
                </a:moveTo>
                <a:lnTo>
                  <a:pt x="2563200" y="0"/>
                </a:lnTo>
                <a:lnTo>
                  <a:pt x="2563200" y="1710166"/>
                </a:lnTo>
                <a:lnTo>
                  <a:pt x="2213187" y="2060179"/>
                </a:lnTo>
                <a:lnTo>
                  <a:pt x="0" y="2060179"/>
                </a:lnTo>
                <a:close/>
              </a:path>
            </a:pathLst>
          </a:custGeo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GB" dirty="0"/>
              <a:t> </a:t>
            </a:r>
          </a:p>
        </p:txBody>
      </p:sp>
      <p:sp>
        <p:nvSpPr>
          <p:cNvPr id="8" name="Placeholder 1">
            <a:extLst>
              <a:ext uri="{FF2B5EF4-FFF2-40B4-BE49-F238E27FC236}">
                <a16:creationId xmlns:a16="http://schemas.microsoft.com/office/drawing/2014/main" id="{1F8BA170-026C-4B90-B5B2-B245369E3B1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0000" y="4149080"/>
            <a:ext cx="2562696" cy="151194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400"/>
              </a:spcBef>
              <a:defRPr sz="1200">
                <a:solidFill>
                  <a:schemeClr val="tx1"/>
                </a:solidFill>
              </a:defRPr>
            </a:lvl1pPr>
            <a:lvl2pPr>
              <a:spcBef>
                <a:spcPts val="400"/>
              </a:spcBef>
              <a:defRPr sz="1200">
                <a:solidFill>
                  <a:schemeClr val="tx1"/>
                </a:solidFill>
              </a:defRPr>
            </a:lvl2pPr>
            <a:lvl3pPr>
              <a:spcBef>
                <a:spcPts val="400"/>
              </a:spcBef>
              <a:defRPr sz="1200">
                <a:solidFill>
                  <a:schemeClr val="tx1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Caption here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FB1AC80C-DFEB-8A6B-FAF6-4387D3703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3352152" y="1819723"/>
            <a:ext cx="2563200" cy="2060179"/>
          </a:xfrm>
          <a:custGeom>
            <a:avLst/>
            <a:gdLst>
              <a:gd name="connsiteX0" fmla="*/ 0 w 2563200"/>
              <a:gd name="connsiteY0" fmla="*/ 0 h 2060179"/>
              <a:gd name="connsiteX1" fmla="*/ 2563200 w 2563200"/>
              <a:gd name="connsiteY1" fmla="*/ 0 h 2060179"/>
              <a:gd name="connsiteX2" fmla="*/ 2563200 w 2563200"/>
              <a:gd name="connsiteY2" fmla="*/ 1693911 h 2060179"/>
              <a:gd name="connsiteX3" fmla="*/ 2196932 w 2563200"/>
              <a:gd name="connsiteY3" fmla="*/ 2060179 h 2060179"/>
              <a:gd name="connsiteX4" fmla="*/ 0 w 2563200"/>
              <a:gd name="connsiteY4" fmla="*/ 2060179 h 2060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3200" h="2060179">
                <a:moveTo>
                  <a:pt x="0" y="0"/>
                </a:moveTo>
                <a:lnTo>
                  <a:pt x="2563200" y="0"/>
                </a:lnTo>
                <a:lnTo>
                  <a:pt x="2563200" y="1693911"/>
                </a:lnTo>
                <a:lnTo>
                  <a:pt x="2196932" y="2060179"/>
                </a:lnTo>
                <a:lnTo>
                  <a:pt x="0" y="2060179"/>
                </a:lnTo>
                <a:close/>
              </a:path>
            </a:pathLst>
          </a:custGeo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GB" dirty="0"/>
              <a:t> </a:t>
            </a:r>
          </a:p>
        </p:txBody>
      </p:sp>
      <p:sp>
        <p:nvSpPr>
          <p:cNvPr id="9" name="Placeholder 2">
            <a:extLst>
              <a:ext uri="{FF2B5EF4-FFF2-40B4-BE49-F238E27FC236}">
                <a16:creationId xmlns:a16="http://schemas.microsoft.com/office/drawing/2014/main" id="{3E6D404C-1B2B-4D62-A705-92420C5E0B10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3353284" y="4149080"/>
            <a:ext cx="2562696" cy="151194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400"/>
              </a:spcBef>
              <a:defRPr sz="1200">
                <a:solidFill>
                  <a:schemeClr val="tx1"/>
                </a:solidFill>
              </a:defRPr>
            </a:lvl1pPr>
            <a:lvl2pPr>
              <a:spcBef>
                <a:spcPts val="400"/>
              </a:spcBef>
              <a:defRPr sz="1200">
                <a:solidFill>
                  <a:schemeClr val="tx1"/>
                </a:solidFill>
              </a:defRPr>
            </a:lvl2pPr>
            <a:lvl3pPr>
              <a:spcBef>
                <a:spcPts val="400"/>
              </a:spcBef>
              <a:defRPr sz="1200">
                <a:solidFill>
                  <a:schemeClr val="tx1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Caption here</a:t>
            </a:r>
          </a:p>
        </p:txBody>
      </p:sp>
      <p:sp>
        <p:nvSpPr>
          <p:cNvPr id="25" name="Picture Placeholder 3">
            <a:extLst>
              <a:ext uri="{FF2B5EF4-FFF2-40B4-BE49-F238E27FC236}">
                <a16:creationId xmlns:a16="http://schemas.microsoft.com/office/drawing/2014/main" id="{004EB87B-CDC2-8FD8-CC85-2C6F84F137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261392" y="1819723"/>
            <a:ext cx="2563200" cy="2060179"/>
          </a:xfrm>
          <a:custGeom>
            <a:avLst/>
            <a:gdLst>
              <a:gd name="connsiteX0" fmla="*/ 0 w 2563200"/>
              <a:gd name="connsiteY0" fmla="*/ 0 h 2060179"/>
              <a:gd name="connsiteX1" fmla="*/ 2563200 w 2563200"/>
              <a:gd name="connsiteY1" fmla="*/ 0 h 2060179"/>
              <a:gd name="connsiteX2" fmla="*/ 2563200 w 2563200"/>
              <a:gd name="connsiteY2" fmla="*/ 1693911 h 2060179"/>
              <a:gd name="connsiteX3" fmla="*/ 2196932 w 2563200"/>
              <a:gd name="connsiteY3" fmla="*/ 2060179 h 2060179"/>
              <a:gd name="connsiteX4" fmla="*/ 0 w 2563200"/>
              <a:gd name="connsiteY4" fmla="*/ 2060179 h 2060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3200" h="2060179">
                <a:moveTo>
                  <a:pt x="0" y="0"/>
                </a:moveTo>
                <a:lnTo>
                  <a:pt x="2563200" y="0"/>
                </a:lnTo>
                <a:lnTo>
                  <a:pt x="2563200" y="1693911"/>
                </a:lnTo>
                <a:lnTo>
                  <a:pt x="2196932" y="2060179"/>
                </a:lnTo>
                <a:lnTo>
                  <a:pt x="0" y="2060179"/>
                </a:lnTo>
                <a:close/>
              </a:path>
            </a:pathLst>
          </a:custGeo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GB" dirty="0"/>
              <a:t> </a:t>
            </a:r>
          </a:p>
        </p:txBody>
      </p:sp>
      <p:sp>
        <p:nvSpPr>
          <p:cNvPr id="10" name="Placeholder 3">
            <a:extLst>
              <a:ext uri="{FF2B5EF4-FFF2-40B4-BE49-F238E27FC236}">
                <a16:creationId xmlns:a16="http://schemas.microsoft.com/office/drawing/2014/main" id="{923258DA-B24D-4726-BEDE-A9FF5A9B32FF}"/>
              </a:ext>
            </a:extLst>
          </p:cNvPr>
          <p:cNvSpPr>
            <a:spLocks noGrp="1"/>
          </p:cNvSpPr>
          <p:nvPr>
            <p:ph idx="26" hasCustomPrompt="1"/>
          </p:nvPr>
        </p:nvSpPr>
        <p:spPr>
          <a:xfrm>
            <a:off x="6276263" y="4149080"/>
            <a:ext cx="2562696" cy="151194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400"/>
              </a:spcBef>
              <a:defRPr sz="1200">
                <a:solidFill>
                  <a:schemeClr val="tx1"/>
                </a:solidFill>
              </a:defRPr>
            </a:lvl1pPr>
            <a:lvl2pPr>
              <a:spcBef>
                <a:spcPts val="400"/>
              </a:spcBef>
              <a:defRPr sz="1200">
                <a:solidFill>
                  <a:schemeClr val="tx1"/>
                </a:solidFill>
              </a:defRPr>
            </a:lvl2pPr>
            <a:lvl3pPr>
              <a:spcBef>
                <a:spcPts val="400"/>
              </a:spcBef>
              <a:defRPr sz="1200">
                <a:solidFill>
                  <a:schemeClr val="tx1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Caption here</a:t>
            </a:r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A79420B5-3D8F-CDB3-2EEE-E20638F6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170632" y="1819723"/>
            <a:ext cx="2563200" cy="2060179"/>
          </a:xfrm>
          <a:custGeom>
            <a:avLst/>
            <a:gdLst>
              <a:gd name="connsiteX0" fmla="*/ 0 w 2563200"/>
              <a:gd name="connsiteY0" fmla="*/ 0 h 2060179"/>
              <a:gd name="connsiteX1" fmla="*/ 2563200 w 2563200"/>
              <a:gd name="connsiteY1" fmla="*/ 0 h 2060179"/>
              <a:gd name="connsiteX2" fmla="*/ 2563200 w 2563200"/>
              <a:gd name="connsiteY2" fmla="*/ 1693911 h 2060179"/>
              <a:gd name="connsiteX3" fmla="*/ 2196932 w 2563200"/>
              <a:gd name="connsiteY3" fmla="*/ 2060179 h 2060179"/>
              <a:gd name="connsiteX4" fmla="*/ 0 w 2563200"/>
              <a:gd name="connsiteY4" fmla="*/ 2060179 h 2060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3200" h="2060179">
                <a:moveTo>
                  <a:pt x="0" y="0"/>
                </a:moveTo>
                <a:lnTo>
                  <a:pt x="2563200" y="0"/>
                </a:lnTo>
                <a:lnTo>
                  <a:pt x="2563200" y="1693911"/>
                </a:lnTo>
                <a:lnTo>
                  <a:pt x="2196932" y="2060179"/>
                </a:lnTo>
                <a:lnTo>
                  <a:pt x="0" y="2060179"/>
                </a:lnTo>
                <a:close/>
              </a:path>
            </a:pathLst>
          </a:custGeo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GB" dirty="0"/>
              <a:t> </a:t>
            </a:r>
          </a:p>
        </p:txBody>
      </p:sp>
      <p:sp>
        <p:nvSpPr>
          <p:cNvPr id="11" name="Placeholder 4">
            <a:extLst>
              <a:ext uri="{FF2B5EF4-FFF2-40B4-BE49-F238E27FC236}">
                <a16:creationId xmlns:a16="http://schemas.microsoft.com/office/drawing/2014/main" id="{7729A41C-F3D0-4276-AF16-6EBB4FA68499}"/>
              </a:ext>
            </a:extLst>
          </p:cNvPr>
          <p:cNvSpPr>
            <a:spLocks noGrp="1"/>
          </p:cNvSpPr>
          <p:nvPr>
            <p:ph idx="22" hasCustomPrompt="1"/>
          </p:nvPr>
        </p:nvSpPr>
        <p:spPr>
          <a:xfrm>
            <a:off x="9174577" y="4149080"/>
            <a:ext cx="2562696" cy="151194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400"/>
              </a:spcBef>
              <a:defRPr sz="1200">
                <a:solidFill>
                  <a:schemeClr val="tx1"/>
                </a:solidFill>
              </a:defRPr>
            </a:lvl1pPr>
            <a:lvl2pPr>
              <a:spcBef>
                <a:spcPts val="400"/>
              </a:spcBef>
              <a:defRPr sz="1200">
                <a:solidFill>
                  <a:schemeClr val="tx1"/>
                </a:solidFill>
              </a:defRPr>
            </a:lvl2pPr>
            <a:lvl3pPr>
              <a:spcBef>
                <a:spcPts val="400"/>
              </a:spcBef>
              <a:defRPr sz="1200">
                <a:solidFill>
                  <a:schemeClr val="tx1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Caption here</a:t>
            </a:r>
          </a:p>
        </p:txBody>
      </p:sp>
    </p:spTree>
    <p:extLst>
      <p:ext uri="{BB962C8B-B14F-4D97-AF65-F5344CB8AC3E}">
        <p14:creationId xmlns:p14="http://schemas.microsoft.com/office/powerpoint/2010/main" val="17731217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x 4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" descr="Header">
            <a:extLst>
              <a:ext uri="{FF2B5EF4-FFF2-40B4-BE49-F238E27FC236}">
                <a16:creationId xmlns:a16="http://schemas.microsoft.com/office/drawing/2014/main" id="{5245E30C-ACBC-4426-8962-C03D3DB3F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laceholder 1">
            <a:extLst>
              <a:ext uri="{FF2B5EF4-FFF2-40B4-BE49-F238E27FC236}">
                <a16:creationId xmlns:a16="http://schemas.microsoft.com/office/drawing/2014/main" id="{1703231E-4063-4D72-A4F3-5BF19050C30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0000" y="1810984"/>
            <a:ext cx="2562696" cy="385004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>
              <a:spcBef>
                <a:spcPts val="400"/>
              </a:spcBef>
              <a:defRPr sz="1200">
                <a:solidFill>
                  <a:schemeClr val="tx1"/>
                </a:solidFill>
              </a:defRPr>
            </a:lvl1pPr>
            <a:lvl2pPr marL="180975" indent="-180975">
              <a:spcBef>
                <a:spcPts val="400"/>
              </a:spcBef>
              <a:buSzPct val="100000"/>
              <a:defRPr lang="en-GB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spcBef>
                <a:spcPts val="400"/>
              </a:spcBef>
              <a:defRPr sz="1200">
                <a:solidFill>
                  <a:schemeClr val="tx1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Your text here</a:t>
            </a:r>
          </a:p>
          <a:p>
            <a:pPr marL="180975" lvl="1" indent="-180975" algn="l" defTabSz="914400" rtl="0" eaLnBrk="1" latinLnBrk="0" hangingPunct="1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 panose="020B0604020202020204" pitchFamily="34" charset="0"/>
              <a:buChar char="•"/>
            </a:pPr>
            <a:r>
              <a:rPr lang="en-GB"/>
              <a:t>Text level 1</a:t>
            </a:r>
          </a:p>
          <a:p>
            <a:pPr lvl="2"/>
            <a:r>
              <a:rPr lang="en-GB"/>
              <a:t>Text level 2</a:t>
            </a:r>
          </a:p>
        </p:txBody>
      </p:sp>
      <p:sp>
        <p:nvSpPr>
          <p:cNvPr id="15" name="Placeholder 2">
            <a:extLst>
              <a:ext uri="{FF2B5EF4-FFF2-40B4-BE49-F238E27FC236}">
                <a16:creationId xmlns:a16="http://schemas.microsoft.com/office/drawing/2014/main" id="{FED60B5C-31E2-4ABE-BB94-6CC89A3FD7F2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3353284" y="1810984"/>
            <a:ext cx="2562696" cy="385004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>
              <a:spcBef>
                <a:spcPts val="400"/>
              </a:spcBef>
              <a:defRPr sz="1200">
                <a:solidFill>
                  <a:schemeClr val="tx1"/>
                </a:solidFill>
              </a:defRPr>
            </a:lvl1pPr>
            <a:lvl2pPr marL="180975" indent="-180975">
              <a:spcBef>
                <a:spcPts val="400"/>
              </a:spcBef>
              <a:buSzPct val="100000"/>
              <a:defRPr lang="en-GB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spcBef>
                <a:spcPts val="400"/>
              </a:spcBef>
              <a:defRPr sz="1200">
                <a:solidFill>
                  <a:schemeClr val="tx1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Your text here</a:t>
            </a:r>
          </a:p>
          <a:p>
            <a:pPr marL="180975" lvl="1" indent="-180975" algn="l" defTabSz="914400" rtl="0" eaLnBrk="1" latinLnBrk="0" hangingPunct="1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 panose="020B0604020202020204" pitchFamily="34" charset="0"/>
              <a:buChar char="•"/>
            </a:pPr>
            <a:r>
              <a:rPr lang="en-GB"/>
              <a:t>Text level 1</a:t>
            </a:r>
          </a:p>
          <a:p>
            <a:pPr lvl="2"/>
            <a:r>
              <a:rPr lang="en-GB"/>
              <a:t>Text level 2</a:t>
            </a:r>
          </a:p>
        </p:txBody>
      </p:sp>
      <p:sp>
        <p:nvSpPr>
          <p:cNvPr id="17" name="Placeholder 3">
            <a:extLst>
              <a:ext uri="{FF2B5EF4-FFF2-40B4-BE49-F238E27FC236}">
                <a16:creationId xmlns:a16="http://schemas.microsoft.com/office/drawing/2014/main" id="{F0AC0C8B-24FF-433E-9C4D-B350C449B331}"/>
              </a:ext>
            </a:extLst>
          </p:cNvPr>
          <p:cNvSpPr>
            <a:spLocks noGrp="1"/>
          </p:cNvSpPr>
          <p:nvPr>
            <p:ph idx="21" hasCustomPrompt="1"/>
          </p:nvPr>
        </p:nvSpPr>
        <p:spPr>
          <a:xfrm>
            <a:off x="6276263" y="1810984"/>
            <a:ext cx="2562696" cy="385004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>
              <a:spcBef>
                <a:spcPts val="400"/>
              </a:spcBef>
              <a:defRPr sz="1200">
                <a:solidFill>
                  <a:schemeClr val="tx1"/>
                </a:solidFill>
              </a:defRPr>
            </a:lvl1pPr>
            <a:lvl2pPr marL="180975" indent="-180975">
              <a:spcBef>
                <a:spcPts val="400"/>
              </a:spcBef>
              <a:buSzPct val="100000"/>
              <a:defRPr lang="en-GB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spcBef>
                <a:spcPts val="400"/>
              </a:spcBef>
              <a:defRPr sz="1200">
                <a:solidFill>
                  <a:schemeClr val="tx1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Your text here</a:t>
            </a:r>
          </a:p>
          <a:p>
            <a:pPr marL="180975" lvl="1" indent="-180975" algn="l" defTabSz="914400" rtl="0" eaLnBrk="1" latinLnBrk="0" hangingPunct="1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 panose="020B0604020202020204" pitchFamily="34" charset="0"/>
              <a:buChar char="•"/>
            </a:pPr>
            <a:r>
              <a:rPr lang="en-GB"/>
              <a:t>Text level 1</a:t>
            </a:r>
          </a:p>
          <a:p>
            <a:pPr lvl="2"/>
            <a:r>
              <a:rPr lang="en-GB"/>
              <a:t>Text level 2</a:t>
            </a:r>
          </a:p>
        </p:txBody>
      </p:sp>
      <p:sp>
        <p:nvSpPr>
          <p:cNvPr id="18" name="Placeholder 4">
            <a:extLst>
              <a:ext uri="{FF2B5EF4-FFF2-40B4-BE49-F238E27FC236}">
                <a16:creationId xmlns:a16="http://schemas.microsoft.com/office/drawing/2014/main" id="{2293604D-A39C-4151-970A-A0EBEBFE9FBE}"/>
              </a:ext>
            </a:extLst>
          </p:cNvPr>
          <p:cNvSpPr>
            <a:spLocks noGrp="1"/>
          </p:cNvSpPr>
          <p:nvPr>
            <p:ph idx="22" hasCustomPrompt="1"/>
          </p:nvPr>
        </p:nvSpPr>
        <p:spPr>
          <a:xfrm>
            <a:off x="9174577" y="1810984"/>
            <a:ext cx="2562696" cy="385004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>
              <a:spcBef>
                <a:spcPts val="400"/>
              </a:spcBef>
              <a:defRPr sz="1200">
                <a:solidFill>
                  <a:schemeClr val="tx1"/>
                </a:solidFill>
              </a:defRPr>
            </a:lvl1pPr>
            <a:lvl2pPr marL="180975" indent="-180975">
              <a:spcBef>
                <a:spcPts val="400"/>
              </a:spcBef>
              <a:buSzPct val="100000"/>
              <a:defRPr lang="en-GB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spcBef>
                <a:spcPts val="400"/>
              </a:spcBef>
              <a:defRPr sz="1200">
                <a:solidFill>
                  <a:schemeClr val="tx1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Your text here</a:t>
            </a:r>
          </a:p>
          <a:p>
            <a:pPr marL="180975" lvl="1" indent="-180975" algn="l" defTabSz="914400" rtl="0" eaLnBrk="1" latinLnBrk="0" hangingPunct="1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 panose="020B0604020202020204" pitchFamily="34" charset="0"/>
              <a:buChar char="•"/>
            </a:pPr>
            <a:r>
              <a:rPr lang="en-GB"/>
              <a:t>Text level 1</a:t>
            </a:r>
          </a:p>
          <a:p>
            <a:pPr lvl="2"/>
            <a:r>
              <a:rPr lang="en-GB"/>
              <a:t>Text level 2</a:t>
            </a:r>
          </a:p>
        </p:txBody>
      </p:sp>
    </p:spTree>
    <p:extLst>
      <p:ext uri="{BB962C8B-B14F-4D97-AF65-F5344CB8AC3E}">
        <p14:creationId xmlns:p14="http://schemas.microsoft.com/office/powerpoint/2010/main" val="34268274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320">
          <p15:clr>
            <a:srgbClr val="F26B43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ging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">
            <a:extLst>
              <a:ext uri="{FF2B5EF4-FFF2-40B4-BE49-F238E27FC236}">
                <a16:creationId xmlns:a16="http://schemas.microsoft.com/office/drawing/2014/main" id="{0E9919A9-E10C-40B2-4E9E-9822C6505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4000" y="701874"/>
            <a:ext cx="5481636" cy="71566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laceholder">
            <a:extLst>
              <a:ext uri="{FF2B5EF4-FFF2-40B4-BE49-F238E27FC236}">
                <a16:creationId xmlns:a16="http://schemas.microsoft.com/office/drawing/2014/main" id="{1703231E-4063-4D72-A4F3-5BF19050C30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64000" y="1792800"/>
            <a:ext cx="5456880" cy="4155563"/>
          </a:xfrm>
          <a:prstGeom prst="rect">
            <a:avLst/>
          </a:prstGeom>
        </p:spPr>
        <p:txBody>
          <a:bodyPr numCol="2" spcCol="288000">
            <a:noAutofit/>
          </a:bodyPr>
          <a:lstStyle>
            <a:lvl1pPr>
              <a:spcBef>
                <a:spcPts val="400"/>
              </a:spcBef>
              <a:defRPr sz="1200">
                <a:solidFill>
                  <a:schemeClr val="tx1"/>
                </a:solidFill>
              </a:defRPr>
            </a:lvl1pPr>
            <a:lvl2pPr marL="180975" indent="-180975">
              <a:spcBef>
                <a:spcPts val="400"/>
              </a:spcBef>
              <a:buSzPct val="100000"/>
              <a:defRPr lang="en-GB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spcBef>
                <a:spcPts val="400"/>
              </a:spcBef>
              <a:defRPr sz="1200">
                <a:solidFill>
                  <a:schemeClr val="tx1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Your text here</a:t>
            </a:r>
          </a:p>
          <a:p>
            <a:pPr marL="180975" lvl="1" indent="-180975" algn="l" defTabSz="914400" rtl="0" eaLnBrk="1" latinLnBrk="0" hangingPunct="1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 panose="020B0604020202020204" pitchFamily="34" charset="0"/>
              <a:buChar char="•"/>
            </a:pPr>
            <a:r>
              <a:rPr lang="en-GB"/>
              <a:t>Text level 1</a:t>
            </a:r>
          </a:p>
          <a:p>
            <a:pPr lvl="2"/>
            <a:r>
              <a:rPr lang="en-GB"/>
              <a:t>Text level 2</a:t>
            </a:r>
          </a:p>
        </p:txBody>
      </p:sp>
      <p:sp>
        <p:nvSpPr>
          <p:cNvPr id="9" name="Picture Placeholder">
            <a:extLst>
              <a:ext uri="{FF2B5EF4-FFF2-40B4-BE49-F238E27FC236}">
                <a16:creationId xmlns:a16="http://schemas.microsoft.com/office/drawing/2014/main" id="{B46C10D5-25FF-ADE9-303F-74E74487A0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42912" y="0"/>
            <a:ext cx="5481637" cy="5948363"/>
          </a:xfrm>
          <a:custGeom>
            <a:avLst/>
            <a:gdLst>
              <a:gd name="connsiteX0" fmla="*/ 0 w 5481637"/>
              <a:gd name="connsiteY0" fmla="*/ 0 h 5948363"/>
              <a:gd name="connsiteX1" fmla="*/ 5481637 w 5481637"/>
              <a:gd name="connsiteY1" fmla="*/ 0 h 5948363"/>
              <a:gd name="connsiteX2" fmla="*/ 5481637 w 5481637"/>
              <a:gd name="connsiteY2" fmla="*/ 5267325 h 5948363"/>
              <a:gd name="connsiteX3" fmla="*/ 4800599 w 5481637"/>
              <a:gd name="connsiteY3" fmla="*/ 5948363 h 5948363"/>
              <a:gd name="connsiteX4" fmla="*/ 0 w 5481637"/>
              <a:gd name="connsiteY4" fmla="*/ 5948363 h 5948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1637" h="5948363">
                <a:moveTo>
                  <a:pt x="0" y="0"/>
                </a:moveTo>
                <a:lnTo>
                  <a:pt x="5481637" y="0"/>
                </a:lnTo>
                <a:lnTo>
                  <a:pt x="5481637" y="5267325"/>
                </a:lnTo>
                <a:lnTo>
                  <a:pt x="4800599" y="5948363"/>
                </a:lnTo>
                <a:lnTo>
                  <a:pt x="0" y="5948363"/>
                </a:ln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2520000" rtlCol="0" anchor="b">
            <a:noAutofit/>
          </a:bodyPr>
          <a:lstStyle>
            <a:lvl1pPr>
              <a:defRPr lang="en-GB"/>
            </a:lvl1pPr>
          </a:lstStyle>
          <a:p>
            <a:pPr lvl="0" algn="ctr"/>
            <a:r>
              <a:rPr lang="en-US" dirty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4724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320">
          <p15:clr>
            <a:srgbClr val="F26B43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ging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8B6D4E6-07B9-1C8D-69DD-712BC77D3C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000" y="701874"/>
            <a:ext cx="5498363" cy="71566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laceholder">
            <a:extLst>
              <a:ext uri="{FF2B5EF4-FFF2-40B4-BE49-F238E27FC236}">
                <a16:creationId xmlns:a16="http://schemas.microsoft.com/office/drawing/2014/main" id="{1703231E-4063-4D72-A4F3-5BF19050C30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49999" y="1792800"/>
            <a:ext cx="5498363" cy="4155563"/>
          </a:xfrm>
          <a:prstGeom prst="rect">
            <a:avLst/>
          </a:prstGeom>
        </p:spPr>
        <p:txBody>
          <a:bodyPr numCol="2" spcCol="288000">
            <a:noAutofit/>
          </a:bodyPr>
          <a:lstStyle>
            <a:lvl1pPr>
              <a:spcBef>
                <a:spcPts val="400"/>
              </a:spcBef>
              <a:defRPr sz="1200">
                <a:solidFill>
                  <a:schemeClr val="tx1"/>
                </a:solidFill>
              </a:defRPr>
            </a:lvl1pPr>
            <a:lvl2pPr marL="180975" indent="-180975">
              <a:spcBef>
                <a:spcPts val="400"/>
              </a:spcBef>
              <a:buSzPct val="100000"/>
              <a:defRPr lang="en-GB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spcBef>
                <a:spcPts val="400"/>
              </a:spcBef>
              <a:defRPr sz="1200">
                <a:solidFill>
                  <a:schemeClr val="tx1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Your text here</a:t>
            </a:r>
          </a:p>
          <a:p>
            <a:pPr marL="180975" lvl="1" indent="-180975" algn="l" defTabSz="914400" rtl="0" eaLnBrk="1" latinLnBrk="0" hangingPunct="1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 panose="020B0604020202020204" pitchFamily="34" charset="0"/>
              <a:buChar char="•"/>
            </a:pPr>
            <a:r>
              <a:rPr lang="en-GB"/>
              <a:t>Text level 1</a:t>
            </a:r>
          </a:p>
          <a:p>
            <a:pPr lvl="2"/>
            <a:r>
              <a:rPr lang="en-GB"/>
              <a:t>Text level 2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7DB11690-8C83-E885-3A76-8A5F9425F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262687" y="0"/>
            <a:ext cx="5481637" cy="5948363"/>
          </a:xfrm>
          <a:custGeom>
            <a:avLst/>
            <a:gdLst>
              <a:gd name="connsiteX0" fmla="*/ 0 w 5481637"/>
              <a:gd name="connsiteY0" fmla="*/ 0 h 5948363"/>
              <a:gd name="connsiteX1" fmla="*/ 5481637 w 5481637"/>
              <a:gd name="connsiteY1" fmla="*/ 0 h 5948363"/>
              <a:gd name="connsiteX2" fmla="*/ 5481637 w 5481637"/>
              <a:gd name="connsiteY2" fmla="*/ 5267325 h 5948363"/>
              <a:gd name="connsiteX3" fmla="*/ 4800599 w 5481637"/>
              <a:gd name="connsiteY3" fmla="*/ 5948363 h 5948363"/>
              <a:gd name="connsiteX4" fmla="*/ 0 w 5481637"/>
              <a:gd name="connsiteY4" fmla="*/ 5948363 h 5948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1637" h="5948363">
                <a:moveTo>
                  <a:pt x="0" y="0"/>
                </a:moveTo>
                <a:lnTo>
                  <a:pt x="5481637" y="0"/>
                </a:lnTo>
                <a:lnTo>
                  <a:pt x="5481637" y="5267325"/>
                </a:lnTo>
                <a:lnTo>
                  <a:pt x="4800599" y="5948363"/>
                </a:lnTo>
                <a:lnTo>
                  <a:pt x="0" y="5948363"/>
                </a:ln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2520000" rtlCol="0" anchor="b">
            <a:noAutofit/>
          </a:bodyPr>
          <a:lstStyle>
            <a:lvl1pPr>
              <a:defRPr lang="en-GB"/>
            </a:lvl1pPr>
          </a:lstStyle>
          <a:p>
            <a:pPr lvl="0" algn="ctr"/>
            <a:r>
              <a:rPr lang="en-US" dirty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0362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320">
          <p15:clr>
            <a:srgbClr val="F26B43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ight half hanging box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D32B23E-10F4-3213-CDDB-986CA542E20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6253164 w 12192000"/>
              <a:gd name="connsiteY1" fmla="*/ 0 h 6858000"/>
              <a:gd name="connsiteX2" fmla="*/ 6253164 w 12192000"/>
              <a:gd name="connsiteY2" fmla="*/ 5948364 h 6858000"/>
              <a:gd name="connsiteX3" fmla="*/ 11083238 w 12192000"/>
              <a:gd name="connsiteY3" fmla="*/ 5948364 h 6858000"/>
              <a:gd name="connsiteX4" fmla="*/ 11772897 w 12192000"/>
              <a:gd name="connsiteY4" fmla="*/ 5258705 h 6858000"/>
              <a:gd name="connsiteX5" fmla="*/ 11772897 w 12192000"/>
              <a:gd name="connsiteY5" fmla="*/ 0 h 6858000"/>
              <a:gd name="connsiteX6" fmla="*/ 12192000 w 12192000"/>
              <a:gd name="connsiteY6" fmla="*/ 0 h 6858000"/>
              <a:gd name="connsiteX7" fmla="*/ 12192000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6253164" y="0"/>
                </a:lnTo>
                <a:lnTo>
                  <a:pt x="6253164" y="5948364"/>
                </a:lnTo>
                <a:lnTo>
                  <a:pt x="11083238" y="5948364"/>
                </a:lnTo>
                <a:lnTo>
                  <a:pt x="11772897" y="5258705"/>
                </a:lnTo>
                <a:lnTo>
                  <a:pt x="11772897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</a:pP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88B6D4E6-07B9-1C8D-69DD-712BC77D3C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000" y="701874"/>
            <a:ext cx="5498363" cy="71566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laceholder">
            <a:extLst>
              <a:ext uri="{FF2B5EF4-FFF2-40B4-BE49-F238E27FC236}">
                <a16:creationId xmlns:a16="http://schemas.microsoft.com/office/drawing/2014/main" id="{1703231E-4063-4D72-A4F3-5BF19050C30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49999" y="1792800"/>
            <a:ext cx="5498363" cy="4155563"/>
          </a:xfrm>
          <a:prstGeom prst="rect">
            <a:avLst/>
          </a:prstGeom>
        </p:spPr>
        <p:txBody>
          <a:bodyPr numCol="2" spcCol="288000">
            <a:noAutofit/>
          </a:bodyPr>
          <a:lstStyle>
            <a:lvl1pPr>
              <a:spcBef>
                <a:spcPts val="400"/>
              </a:spcBef>
              <a:defRPr sz="1200">
                <a:solidFill>
                  <a:schemeClr val="tx1"/>
                </a:solidFill>
              </a:defRPr>
            </a:lvl1pPr>
            <a:lvl2pPr marL="180975" indent="-180975">
              <a:spcBef>
                <a:spcPts val="400"/>
              </a:spcBef>
              <a:buSzPct val="100000"/>
              <a:defRPr lang="en-GB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spcBef>
                <a:spcPts val="400"/>
              </a:spcBef>
              <a:defRPr sz="1200">
                <a:solidFill>
                  <a:schemeClr val="tx1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Your text here</a:t>
            </a:r>
          </a:p>
          <a:p>
            <a:pPr marL="180975" lvl="1" indent="-180975" algn="l" defTabSz="914400" rtl="0" eaLnBrk="1" latinLnBrk="0" hangingPunct="1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 panose="020B0604020202020204" pitchFamily="34" charset="0"/>
              <a:buChar char="•"/>
            </a:pPr>
            <a:r>
              <a:rPr lang="en-GB"/>
              <a:t>Text level 1</a:t>
            </a:r>
          </a:p>
          <a:p>
            <a:pPr lvl="2"/>
            <a:r>
              <a:rPr lang="en-GB"/>
              <a:t>Text level 2</a:t>
            </a:r>
          </a:p>
        </p:txBody>
      </p:sp>
      <p:sp>
        <p:nvSpPr>
          <p:cNvPr id="7" name="Classification">
            <a:extLst>
              <a:ext uri="{FF2B5EF4-FFF2-40B4-BE49-F238E27FC236}">
                <a16:creationId xmlns:a16="http://schemas.microsoft.com/office/drawing/2014/main" id="{E0D72275-B32F-5F9F-35DE-9D695D4DF2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>
          <a:xfrm>
            <a:off x="440938" y="6488640"/>
            <a:ext cx="4672238" cy="123111"/>
          </a:xfrm>
          <a:prstGeom prst="rect">
            <a:avLst/>
          </a:prstGeom>
          <a:effectLst/>
        </p:spPr>
        <p:txBody>
          <a:bodyPr vert="horz" wrap="square" lIns="0" tIns="0" rIns="0" bIns="0" rtlCol="0" anchor="b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900" b="0" kern="120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800" dirty="0">
                <a:solidFill>
                  <a:schemeClr val="tx1"/>
                </a:solidFill>
                <a:effectLst/>
              </a:rPr>
              <a:t>© Ipsos | Doc Name | Month Year | Version # | Public | Internal/Client Use Only | Strictly Confidential</a:t>
            </a:r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BA0B601F-CC0B-153E-860F-4900A52C09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5849681" y="6479951"/>
            <a:ext cx="492637" cy="1404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0"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</a:pPr>
            <a:fld id="{42C674B8-9BBC-4FFF-A23E-570BB0655C41}" type="slidenum">
              <a:rPr lang="en-GB" sz="900" smtClean="0"/>
              <a:pPr algn="ctr" rtl="0">
                <a:lnSpc>
                  <a:spcPct val="110000"/>
                </a:lnSpc>
                <a:spcBef>
                  <a:spcPts val="400"/>
                </a:spcBef>
                <a:spcAft>
                  <a:spcPts val="400"/>
                </a:spcAft>
              </a:pPr>
              <a:t>‹#›</a:t>
            </a:fld>
            <a:endParaRPr lang="en-GB" sz="900" dirty="0"/>
          </a:p>
        </p:txBody>
      </p:sp>
      <p:pic>
        <p:nvPicPr>
          <p:cNvPr id="9" name="Ipsos Logo">
            <a:extLst>
              <a:ext uri="{FF2B5EF4-FFF2-40B4-BE49-F238E27FC236}">
                <a16:creationId xmlns:a16="http://schemas.microsoft.com/office/drawing/2014/main" id="{54777517-18E8-B65B-210B-402639FBF2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3361" y="6173519"/>
            <a:ext cx="492637" cy="44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3287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320">
          <p15:clr>
            <a:srgbClr val="F26B43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ft half hanging box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3DA0D89-443F-1536-4630-B3D43B49622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452439 w 12192000"/>
              <a:gd name="connsiteY1" fmla="*/ 0 h 6858000"/>
              <a:gd name="connsiteX2" fmla="*/ 452439 w 12192000"/>
              <a:gd name="connsiteY2" fmla="*/ 5948363 h 6858000"/>
              <a:gd name="connsiteX3" fmla="*/ 5253344 w 12192000"/>
              <a:gd name="connsiteY3" fmla="*/ 5948363 h 6858000"/>
              <a:gd name="connsiteX4" fmla="*/ 5938839 w 12192000"/>
              <a:gd name="connsiteY4" fmla="*/ 5258704 h 6858000"/>
              <a:gd name="connsiteX5" fmla="*/ 5938839 w 12192000"/>
              <a:gd name="connsiteY5" fmla="*/ 0 h 6858000"/>
              <a:gd name="connsiteX6" fmla="*/ 12192000 w 12192000"/>
              <a:gd name="connsiteY6" fmla="*/ 0 h 6858000"/>
              <a:gd name="connsiteX7" fmla="*/ 12192000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452439" y="0"/>
                </a:lnTo>
                <a:lnTo>
                  <a:pt x="452439" y="5948363"/>
                </a:lnTo>
                <a:lnTo>
                  <a:pt x="5253344" y="5948363"/>
                </a:lnTo>
                <a:lnTo>
                  <a:pt x="5938839" y="5258704"/>
                </a:lnTo>
                <a:lnTo>
                  <a:pt x="5938839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</a:pP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88B6D4E6-07B9-1C8D-69DD-712BC77D3C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4000" y="701874"/>
            <a:ext cx="5498363" cy="71566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laceholder">
            <a:extLst>
              <a:ext uri="{FF2B5EF4-FFF2-40B4-BE49-F238E27FC236}">
                <a16:creationId xmlns:a16="http://schemas.microsoft.com/office/drawing/2014/main" id="{1703231E-4063-4D72-A4F3-5BF19050C30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64000" y="1792800"/>
            <a:ext cx="5498363" cy="4155563"/>
          </a:xfrm>
          <a:prstGeom prst="rect">
            <a:avLst/>
          </a:prstGeom>
        </p:spPr>
        <p:txBody>
          <a:bodyPr numCol="2" spcCol="288000">
            <a:noAutofit/>
          </a:bodyPr>
          <a:lstStyle>
            <a:lvl1pPr>
              <a:spcBef>
                <a:spcPts val="400"/>
              </a:spcBef>
              <a:defRPr sz="1200">
                <a:solidFill>
                  <a:schemeClr val="tx1"/>
                </a:solidFill>
              </a:defRPr>
            </a:lvl1pPr>
            <a:lvl2pPr marL="180975" indent="-180975">
              <a:spcBef>
                <a:spcPts val="400"/>
              </a:spcBef>
              <a:defRPr lang="en-GB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spcBef>
                <a:spcPts val="400"/>
              </a:spcBef>
              <a:defRPr sz="1200">
                <a:solidFill>
                  <a:schemeClr val="tx1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Your text here</a:t>
            </a:r>
          </a:p>
          <a:p>
            <a:pPr marL="180975" lvl="1" indent="-180975" algn="l" defTabSz="914400" rtl="0" eaLnBrk="1" latinLnBrk="0" hangingPunct="1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 panose="020B0604020202020204" pitchFamily="34" charset="0"/>
              <a:buChar char="•"/>
            </a:pPr>
            <a:r>
              <a:rPr lang="en-GB"/>
              <a:t>Text level 1</a:t>
            </a:r>
          </a:p>
          <a:p>
            <a:pPr lvl="2"/>
            <a:r>
              <a:rPr lang="en-GB"/>
              <a:t>Text level 2</a:t>
            </a:r>
          </a:p>
        </p:txBody>
      </p:sp>
      <p:sp>
        <p:nvSpPr>
          <p:cNvPr id="7" name="Classification">
            <a:extLst>
              <a:ext uri="{FF2B5EF4-FFF2-40B4-BE49-F238E27FC236}">
                <a16:creationId xmlns:a16="http://schemas.microsoft.com/office/drawing/2014/main" id="{1B7F9D42-B89E-2E2D-5BB1-AFFFAA40F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>
          <a:xfrm>
            <a:off x="440938" y="6488640"/>
            <a:ext cx="4672238" cy="123111"/>
          </a:xfrm>
          <a:prstGeom prst="rect">
            <a:avLst/>
          </a:prstGeom>
          <a:effectLst/>
        </p:spPr>
        <p:txBody>
          <a:bodyPr vert="horz" wrap="square" lIns="0" tIns="0" rIns="0" bIns="0" rtlCol="0" anchor="b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900" b="0" kern="120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800" dirty="0">
                <a:solidFill>
                  <a:schemeClr val="tx1"/>
                </a:solidFill>
                <a:effectLst/>
              </a:rPr>
              <a:t>© Ipsos | Doc Name | Month Year | Version # | Public | Internal/Client Use Only | Strictly Confidential</a:t>
            </a:r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F9E6DAF9-96D7-8FA1-51A4-BDE812BB2C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5849681" y="6479951"/>
            <a:ext cx="492637" cy="1404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0"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</a:pPr>
            <a:fld id="{42C674B8-9BBC-4FFF-A23E-570BB0655C41}" type="slidenum">
              <a:rPr lang="en-GB" sz="900" smtClean="0"/>
              <a:pPr algn="ctr" rtl="0">
                <a:lnSpc>
                  <a:spcPct val="110000"/>
                </a:lnSpc>
                <a:spcBef>
                  <a:spcPts val="400"/>
                </a:spcBef>
                <a:spcAft>
                  <a:spcPts val="400"/>
                </a:spcAft>
              </a:pPr>
              <a:t>‹#›</a:t>
            </a:fld>
            <a:endParaRPr lang="en-GB" sz="900" dirty="0"/>
          </a:p>
        </p:txBody>
      </p:sp>
      <p:pic>
        <p:nvPicPr>
          <p:cNvPr id="9" name="Ipsos Logo">
            <a:extLst>
              <a:ext uri="{FF2B5EF4-FFF2-40B4-BE49-F238E27FC236}">
                <a16:creationId xmlns:a16="http://schemas.microsoft.com/office/drawing/2014/main" id="{290EC8AD-DB22-A6B7-9B7C-FB20889DD6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3361" y="6173519"/>
            <a:ext cx="492637" cy="44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7564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320">
          <p15:clr>
            <a:srgbClr val="F26B43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right mini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">
            <a:extLst>
              <a:ext uri="{FF2B5EF4-FFF2-40B4-BE49-F238E27FC236}">
                <a16:creationId xmlns:a16="http://schemas.microsoft.com/office/drawing/2014/main" id="{54E27D68-304E-2851-A717-EC07EC07C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000" y="701874"/>
            <a:ext cx="2598737" cy="71566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Placeholder">
            <a:extLst>
              <a:ext uri="{FF2B5EF4-FFF2-40B4-BE49-F238E27FC236}">
                <a16:creationId xmlns:a16="http://schemas.microsoft.com/office/drawing/2014/main" id="{65919DFD-5216-47CC-A2D5-A0B970BE963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2913" y="2133600"/>
            <a:ext cx="2598737" cy="3814763"/>
          </a:xfrm>
          <a:prstGeom prst="rect">
            <a:avLst/>
          </a:prstGeom>
        </p:spPr>
        <p:txBody>
          <a:bodyPr/>
          <a:lstStyle>
            <a:lvl2pPr marL="180975" indent="-180975"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Picture Placeholder">
            <a:extLst>
              <a:ext uri="{FF2B5EF4-FFF2-40B4-BE49-F238E27FC236}">
                <a16:creationId xmlns:a16="http://schemas.microsoft.com/office/drawing/2014/main" id="{B940E09C-FB56-2356-82CD-53290C1A10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355975" y="0"/>
            <a:ext cx="8386763" cy="5948363"/>
          </a:xfrm>
          <a:custGeom>
            <a:avLst/>
            <a:gdLst>
              <a:gd name="connsiteX0" fmla="*/ 0 w 8386763"/>
              <a:gd name="connsiteY0" fmla="*/ 0 h 5948363"/>
              <a:gd name="connsiteX1" fmla="*/ 8386763 w 8386763"/>
              <a:gd name="connsiteY1" fmla="*/ 0 h 5948363"/>
              <a:gd name="connsiteX2" fmla="*/ 8386763 w 8386763"/>
              <a:gd name="connsiteY2" fmla="*/ 4779992 h 5948363"/>
              <a:gd name="connsiteX3" fmla="*/ 7218392 w 8386763"/>
              <a:gd name="connsiteY3" fmla="*/ 5948363 h 5948363"/>
              <a:gd name="connsiteX4" fmla="*/ 0 w 8386763"/>
              <a:gd name="connsiteY4" fmla="*/ 5948363 h 5948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86763" h="5948363">
                <a:moveTo>
                  <a:pt x="0" y="0"/>
                </a:moveTo>
                <a:lnTo>
                  <a:pt x="8386763" y="0"/>
                </a:lnTo>
                <a:lnTo>
                  <a:pt x="8386763" y="4779992"/>
                </a:lnTo>
                <a:lnTo>
                  <a:pt x="7218392" y="5948363"/>
                </a:lnTo>
                <a:lnTo>
                  <a:pt x="0" y="5948363"/>
                </a:ln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2520000" rtlCol="0" anchor="b">
            <a:noAutofit/>
          </a:bodyPr>
          <a:lstStyle>
            <a:lvl1pPr>
              <a:defRPr lang="en-GB" dirty="0"/>
            </a:lvl1pPr>
          </a:lstStyle>
          <a:p>
            <a:pPr lvl="0" algn="ctr"/>
            <a:r>
              <a:rPr lang="en-GB" dirty="0"/>
              <a:t>Click to insert image</a:t>
            </a:r>
          </a:p>
        </p:txBody>
      </p:sp>
    </p:spTree>
    <p:extLst>
      <p:ext uri="{BB962C8B-B14F-4D97-AF65-F5344CB8AC3E}">
        <p14:creationId xmlns:p14="http://schemas.microsoft.com/office/powerpoint/2010/main" val="16017047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Left minimal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">
            <a:extLst>
              <a:ext uri="{FF2B5EF4-FFF2-40B4-BE49-F238E27FC236}">
                <a16:creationId xmlns:a16="http://schemas.microsoft.com/office/drawing/2014/main" id="{A647BE65-B969-B69D-209F-96B62E40F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8762" y="701874"/>
            <a:ext cx="2600325" cy="71566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Placeholder">
            <a:extLst>
              <a:ext uri="{FF2B5EF4-FFF2-40B4-BE49-F238E27FC236}">
                <a16:creationId xmlns:a16="http://schemas.microsoft.com/office/drawing/2014/main" id="{65919DFD-5216-47CC-A2D5-A0B970BE963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148763" y="2162629"/>
            <a:ext cx="2562158" cy="3785734"/>
          </a:xfrm>
          <a:prstGeom prst="rect">
            <a:avLst/>
          </a:prstGeom>
        </p:spPr>
        <p:txBody>
          <a:bodyPr/>
          <a:lstStyle>
            <a:lvl2pPr marL="180975" indent="-180975"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Picture Placeholder">
            <a:extLst>
              <a:ext uri="{FF2B5EF4-FFF2-40B4-BE49-F238E27FC236}">
                <a16:creationId xmlns:a16="http://schemas.microsoft.com/office/drawing/2014/main" id="{925894C0-F0A5-92C3-CA5E-CC0E9E1921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4930" y="0"/>
            <a:ext cx="8386763" cy="5948363"/>
          </a:xfrm>
          <a:custGeom>
            <a:avLst/>
            <a:gdLst>
              <a:gd name="connsiteX0" fmla="*/ 0 w 8386763"/>
              <a:gd name="connsiteY0" fmla="*/ 0 h 5948363"/>
              <a:gd name="connsiteX1" fmla="*/ 8386763 w 8386763"/>
              <a:gd name="connsiteY1" fmla="*/ 0 h 5948363"/>
              <a:gd name="connsiteX2" fmla="*/ 8386763 w 8386763"/>
              <a:gd name="connsiteY2" fmla="*/ 4798847 h 5948363"/>
              <a:gd name="connsiteX3" fmla="*/ 7237247 w 8386763"/>
              <a:gd name="connsiteY3" fmla="*/ 5948363 h 5948363"/>
              <a:gd name="connsiteX4" fmla="*/ 0 w 8386763"/>
              <a:gd name="connsiteY4" fmla="*/ 5948363 h 5948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86763" h="5948363">
                <a:moveTo>
                  <a:pt x="0" y="0"/>
                </a:moveTo>
                <a:lnTo>
                  <a:pt x="8386763" y="0"/>
                </a:lnTo>
                <a:lnTo>
                  <a:pt x="8386763" y="4798847"/>
                </a:lnTo>
                <a:lnTo>
                  <a:pt x="7237247" y="5948363"/>
                </a:lnTo>
                <a:lnTo>
                  <a:pt x="0" y="5948363"/>
                </a:ln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2520000" rtlCol="0" anchor="b">
            <a:noAutofit/>
          </a:bodyPr>
          <a:lstStyle>
            <a:lvl1pPr>
              <a:defRPr lang="en-GB" dirty="0"/>
            </a:lvl1pPr>
          </a:lstStyle>
          <a:p>
            <a:pPr lvl="0" algn="ctr"/>
            <a:r>
              <a:rPr lang="en-GB" dirty="0"/>
              <a:t>Click to insert image</a:t>
            </a:r>
          </a:p>
        </p:txBody>
      </p:sp>
    </p:spTree>
    <p:extLst>
      <p:ext uri="{BB962C8B-B14F-4D97-AF65-F5344CB8AC3E}">
        <p14:creationId xmlns:p14="http://schemas.microsoft.com/office/powerpoint/2010/main" val="23627093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 strip with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>
            <a:extLst>
              <a:ext uri="{FF2B5EF4-FFF2-40B4-BE49-F238E27FC236}">
                <a16:creationId xmlns:a16="http://schemas.microsoft.com/office/drawing/2014/main" id="{4C05822E-F8EF-0B26-EE8C-294CF58595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263" y="701874"/>
            <a:ext cx="7051812" cy="71566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Placeholder">
            <a:extLst>
              <a:ext uri="{FF2B5EF4-FFF2-40B4-BE49-F238E27FC236}">
                <a16:creationId xmlns:a16="http://schemas.microsoft.com/office/drawing/2014/main" id="{65EFF5B5-9A6C-6AFB-ABBA-564B4F8855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9263" y="1809749"/>
            <a:ext cx="5499100" cy="4138613"/>
          </a:xfrm>
          <a:prstGeom prst="rect">
            <a:avLst/>
          </a:prstGeom>
        </p:spPr>
        <p:txBody>
          <a:bodyPr numCol="2" spcCol="288000"/>
          <a:lstStyle>
            <a:lvl1pPr marL="0" indent="0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Font typeface="Wingdings 2" panose="05020102010507070707" pitchFamily="18" charset="2"/>
              <a:buNone/>
              <a:defRPr sz="1200"/>
            </a:lvl1pPr>
            <a:lvl2pPr marL="180975" indent="-180975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defRPr sz="1200"/>
            </a:lvl3pPr>
            <a:lvl4pPr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defRPr sz="1200"/>
            </a:lvl4pPr>
            <a:lvl5pPr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6" name="Picture Placeholder">
            <a:extLst>
              <a:ext uri="{FF2B5EF4-FFF2-40B4-BE49-F238E27FC236}">
                <a16:creationId xmlns:a16="http://schemas.microsoft.com/office/drawing/2014/main" id="{1F1C54D2-D2EE-04BE-5F32-CEBA48FF0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00450" y="1"/>
            <a:ext cx="8591550" cy="6858000"/>
          </a:xfrm>
          <a:custGeom>
            <a:avLst/>
            <a:gdLst>
              <a:gd name="connsiteX0" fmla="*/ 6857996 w 8591550"/>
              <a:gd name="connsiteY0" fmla="*/ 0 h 6858000"/>
              <a:gd name="connsiteX1" fmla="*/ 8591550 w 8591550"/>
              <a:gd name="connsiteY1" fmla="*/ 0 h 6858000"/>
              <a:gd name="connsiteX2" fmla="*/ 8591550 w 8591550"/>
              <a:gd name="connsiteY2" fmla="*/ 3852860 h 6858000"/>
              <a:gd name="connsiteX3" fmla="*/ 5586410 w 8591550"/>
              <a:gd name="connsiteY3" fmla="*/ 6858000 h 6858000"/>
              <a:gd name="connsiteX4" fmla="*/ 0 w 8591550"/>
              <a:gd name="connsiteY4" fmla="*/ 6858000 h 6858000"/>
              <a:gd name="connsiteX5" fmla="*/ 0 w 8591550"/>
              <a:gd name="connsiteY5" fmla="*/ 685799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91550" h="6858000">
                <a:moveTo>
                  <a:pt x="6857996" y="0"/>
                </a:moveTo>
                <a:lnTo>
                  <a:pt x="8591550" y="0"/>
                </a:lnTo>
                <a:lnTo>
                  <a:pt x="8591550" y="3852860"/>
                </a:lnTo>
                <a:lnTo>
                  <a:pt x="5586410" y="6858000"/>
                </a:lnTo>
                <a:lnTo>
                  <a:pt x="0" y="6858000"/>
                </a:lnTo>
                <a:lnTo>
                  <a:pt x="0" y="6857996"/>
                </a:lnTo>
                <a:close/>
              </a:path>
            </a:pathLst>
          </a:custGeom>
          <a:pattFill prst="dkVert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2520000" rtlCol="0" anchor="b">
            <a:noAutofit/>
          </a:bodyPr>
          <a:lstStyle>
            <a:lvl1pPr algn="ctr">
              <a:defRPr lang="en-GB"/>
            </a:lvl1pPr>
          </a:lstStyle>
          <a:p>
            <a:pPr lvl="0"/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4" name="Classification">
            <a:extLst>
              <a:ext uri="{FF2B5EF4-FFF2-40B4-BE49-F238E27FC236}">
                <a16:creationId xmlns:a16="http://schemas.microsoft.com/office/drawing/2014/main" id="{2A357368-6911-F108-4C72-BC6BCD6C22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440939" y="6251108"/>
            <a:ext cx="1925190" cy="369332"/>
          </a:xfrm>
          <a:prstGeom prst="rect">
            <a:avLst/>
          </a:prstGeom>
          <a:effectLst/>
        </p:spPr>
        <p:txBody>
          <a:bodyPr vert="horz" wrap="square" lIns="0" tIns="0" rIns="0" bIns="0" rtlCol="0" anchor="b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900" b="0" kern="120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800" dirty="0">
                <a:solidFill>
                  <a:schemeClr val="tx1"/>
                </a:solidFill>
                <a:effectLst/>
              </a:rPr>
              <a:t>© Ipsos | Doc Name | Month Year | Version # | Public | Internal/Client Use Only | Strictly Confidential</a:t>
            </a:r>
          </a:p>
        </p:txBody>
      </p:sp>
      <p:pic>
        <p:nvPicPr>
          <p:cNvPr id="2" name="Ipsos Logo">
            <a:extLst>
              <a:ext uri="{FF2B5EF4-FFF2-40B4-BE49-F238E27FC236}">
                <a16:creationId xmlns:a16="http://schemas.microsoft.com/office/drawing/2014/main" id="{5736C387-1E30-3967-00C5-67A2D4B1A6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3361" y="6173519"/>
            <a:ext cx="492637" cy="44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448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Biograph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4ADF9F4-0984-90BB-D24E-468E60FF06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Biographies / Team Slide</a:t>
            </a:r>
            <a:endParaRPr lang="en-GB"/>
          </a:p>
        </p:txBody>
      </p:sp>
      <p:sp>
        <p:nvSpPr>
          <p:cNvPr id="16" name="Name 1">
            <a:extLst>
              <a:ext uri="{FF2B5EF4-FFF2-40B4-BE49-F238E27FC236}">
                <a16:creationId xmlns:a16="http://schemas.microsoft.com/office/drawing/2014/main" id="{41154020-330A-4307-8B18-1E1750724F8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2913" y="1736725"/>
            <a:ext cx="1573660" cy="458202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1400" b="1" cap="none" baseline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Barlow" panose="020B0604020202020204" pitchFamily="34" charset="0"/>
              <a:buNone/>
              <a:defRPr sz="1400" b="1" cap="none" baseline="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First name</a:t>
            </a:r>
          </a:p>
          <a:p>
            <a:pPr lvl="1"/>
            <a:r>
              <a:rPr lang="en-GB"/>
              <a:t>Last name</a:t>
            </a:r>
          </a:p>
        </p:txBody>
      </p:sp>
      <p:sp>
        <p:nvSpPr>
          <p:cNvPr id="6" name="Picture Placeholder 1">
            <a:extLst>
              <a:ext uri="{FF2B5EF4-FFF2-40B4-BE49-F238E27FC236}">
                <a16:creationId xmlns:a16="http://schemas.microsoft.com/office/drawing/2014/main" id="{1D022528-6EBA-C4A0-BEB6-F9204610C8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55613" y="2323852"/>
            <a:ext cx="1573660" cy="1573200"/>
          </a:xfrm>
          <a:custGeom>
            <a:avLst/>
            <a:gdLst>
              <a:gd name="connsiteX0" fmla="*/ 0 w 1573660"/>
              <a:gd name="connsiteY0" fmla="*/ 0 h 1573200"/>
              <a:gd name="connsiteX1" fmla="*/ 1573660 w 1573660"/>
              <a:gd name="connsiteY1" fmla="*/ 0 h 1573200"/>
              <a:gd name="connsiteX2" fmla="*/ 1573660 w 1573660"/>
              <a:gd name="connsiteY2" fmla="*/ 1349792 h 1573200"/>
              <a:gd name="connsiteX3" fmla="*/ 1350252 w 1573660"/>
              <a:gd name="connsiteY3" fmla="*/ 1573200 h 1573200"/>
              <a:gd name="connsiteX4" fmla="*/ 0 w 1573660"/>
              <a:gd name="connsiteY4" fmla="*/ 1573200 h 15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3660" h="1573200">
                <a:moveTo>
                  <a:pt x="0" y="0"/>
                </a:moveTo>
                <a:lnTo>
                  <a:pt x="1573660" y="0"/>
                </a:lnTo>
                <a:lnTo>
                  <a:pt x="1573660" y="1349792"/>
                </a:lnTo>
                <a:lnTo>
                  <a:pt x="1350252" y="1573200"/>
                </a:lnTo>
                <a:lnTo>
                  <a:pt x="0" y="1573200"/>
                </a:ln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b">
            <a:noAutofit/>
          </a:bodyPr>
          <a:lstStyle>
            <a:lvl1pPr>
              <a:defRPr lang="en-GB" dirty="0"/>
            </a:lvl1pPr>
          </a:lstStyle>
          <a:p>
            <a:pPr lvl="0" algn="ctr"/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5" name="Placeholder 1">
            <a:extLst>
              <a:ext uri="{FF2B5EF4-FFF2-40B4-BE49-F238E27FC236}">
                <a16:creationId xmlns:a16="http://schemas.microsoft.com/office/drawing/2014/main" id="{A81DA3D4-EF88-48E1-A722-44D4D0FA10B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42913" y="4045998"/>
            <a:ext cx="1573660" cy="1903877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Barlow" panose="020B0604020202020204" pitchFamily="34" charset="0"/>
              <a:buNone/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GB"/>
              <a:t>Title and brief role description here</a:t>
            </a:r>
          </a:p>
        </p:txBody>
      </p:sp>
      <p:sp>
        <p:nvSpPr>
          <p:cNvPr id="20" name="Name 2">
            <a:extLst>
              <a:ext uri="{FF2B5EF4-FFF2-40B4-BE49-F238E27FC236}">
                <a16:creationId xmlns:a16="http://schemas.microsoft.com/office/drawing/2014/main" id="{71613F17-97E2-4491-9EF3-F01FFDE6E86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379122" y="1736725"/>
            <a:ext cx="1573660" cy="458202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1400" b="1" cap="none" baseline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Barlow" panose="020B0604020202020204" pitchFamily="34" charset="0"/>
              <a:buNone/>
              <a:defRPr sz="1400" b="1" cap="none" baseline="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First name</a:t>
            </a:r>
          </a:p>
          <a:p>
            <a:pPr lvl="1"/>
            <a:r>
              <a:rPr lang="en-GB"/>
              <a:t>Last name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BCAD9EA5-E736-4B69-C6BA-B70AA49A3D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2390052" y="2333862"/>
            <a:ext cx="1573660" cy="1573200"/>
          </a:xfrm>
          <a:custGeom>
            <a:avLst/>
            <a:gdLst>
              <a:gd name="connsiteX0" fmla="*/ 0 w 1573660"/>
              <a:gd name="connsiteY0" fmla="*/ 0 h 1573200"/>
              <a:gd name="connsiteX1" fmla="*/ 1573660 w 1573660"/>
              <a:gd name="connsiteY1" fmla="*/ 0 h 1573200"/>
              <a:gd name="connsiteX2" fmla="*/ 1573660 w 1573660"/>
              <a:gd name="connsiteY2" fmla="*/ 1349792 h 1573200"/>
              <a:gd name="connsiteX3" fmla="*/ 1350252 w 1573660"/>
              <a:gd name="connsiteY3" fmla="*/ 1573200 h 1573200"/>
              <a:gd name="connsiteX4" fmla="*/ 0 w 1573660"/>
              <a:gd name="connsiteY4" fmla="*/ 1573200 h 15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3660" h="1573200">
                <a:moveTo>
                  <a:pt x="0" y="0"/>
                </a:moveTo>
                <a:lnTo>
                  <a:pt x="1573660" y="0"/>
                </a:lnTo>
                <a:lnTo>
                  <a:pt x="1573660" y="1349792"/>
                </a:lnTo>
                <a:lnTo>
                  <a:pt x="1350252" y="1573200"/>
                </a:lnTo>
                <a:lnTo>
                  <a:pt x="0" y="1573200"/>
                </a:ln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b">
            <a:noAutofit/>
          </a:bodyPr>
          <a:lstStyle>
            <a:lvl1pPr>
              <a:defRPr lang="en-GB" dirty="0"/>
            </a:lvl1pPr>
          </a:lstStyle>
          <a:p>
            <a:pPr lvl="0" algn="ctr"/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1" name="Placeholder 2">
            <a:extLst>
              <a:ext uri="{FF2B5EF4-FFF2-40B4-BE49-F238E27FC236}">
                <a16:creationId xmlns:a16="http://schemas.microsoft.com/office/drawing/2014/main" id="{6F22912B-7D36-4077-8BFB-FDA6B7BA0EA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379892" y="4045998"/>
            <a:ext cx="1573660" cy="1903877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Barlow" panose="020B0604020202020204" pitchFamily="34" charset="0"/>
              <a:buNone/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GB"/>
              <a:t>Title and brief role description here</a:t>
            </a:r>
          </a:p>
        </p:txBody>
      </p:sp>
      <p:sp>
        <p:nvSpPr>
          <p:cNvPr id="24" name="Name 3">
            <a:extLst>
              <a:ext uri="{FF2B5EF4-FFF2-40B4-BE49-F238E27FC236}">
                <a16:creationId xmlns:a16="http://schemas.microsoft.com/office/drawing/2014/main" id="{4ACD92D7-D8E5-4F1B-8FF3-A92BC817BD5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315331" y="1736725"/>
            <a:ext cx="1573660" cy="458202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1400" b="1" cap="none" baseline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Barlow" panose="020B0604020202020204" pitchFamily="34" charset="0"/>
              <a:buNone/>
              <a:defRPr sz="1400" b="1" cap="none" baseline="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First name</a:t>
            </a:r>
          </a:p>
          <a:p>
            <a:pPr lvl="1"/>
            <a:r>
              <a:rPr lang="en-GB"/>
              <a:t>Last name</a:t>
            </a:r>
          </a:p>
        </p:txBody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357D52C6-2870-E30F-D4E4-6FE20FD88E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4324491" y="2333862"/>
            <a:ext cx="1573660" cy="1573200"/>
          </a:xfrm>
          <a:custGeom>
            <a:avLst/>
            <a:gdLst>
              <a:gd name="connsiteX0" fmla="*/ 0 w 1573660"/>
              <a:gd name="connsiteY0" fmla="*/ 0 h 1573200"/>
              <a:gd name="connsiteX1" fmla="*/ 1573660 w 1573660"/>
              <a:gd name="connsiteY1" fmla="*/ 0 h 1573200"/>
              <a:gd name="connsiteX2" fmla="*/ 1573660 w 1573660"/>
              <a:gd name="connsiteY2" fmla="*/ 1349792 h 1573200"/>
              <a:gd name="connsiteX3" fmla="*/ 1350252 w 1573660"/>
              <a:gd name="connsiteY3" fmla="*/ 1573200 h 1573200"/>
              <a:gd name="connsiteX4" fmla="*/ 0 w 1573660"/>
              <a:gd name="connsiteY4" fmla="*/ 1573200 h 15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3660" h="1573200">
                <a:moveTo>
                  <a:pt x="0" y="0"/>
                </a:moveTo>
                <a:lnTo>
                  <a:pt x="1573660" y="0"/>
                </a:lnTo>
                <a:lnTo>
                  <a:pt x="1573660" y="1349792"/>
                </a:lnTo>
                <a:lnTo>
                  <a:pt x="1350252" y="1573200"/>
                </a:lnTo>
                <a:lnTo>
                  <a:pt x="0" y="1573200"/>
                </a:ln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b">
            <a:noAutofit/>
          </a:bodyPr>
          <a:lstStyle>
            <a:lvl1pPr>
              <a:defRPr lang="en-GB" dirty="0"/>
            </a:lvl1pPr>
          </a:lstStyle>
          <a:p>
            <a:pPr lvl="0" algn="ctr"/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5" name="Placeholder 3">
            <a:extLst>
              <a:ext uri="{FF2B5EF4-FFF2-40B4-BE49-F238E27FC236}">
                <a16:creationId xmlns:a16="http://schemas.microsoft.com/office/drawing/2014/main" id="{459EAA34-4CBD-4836-8FB9-E4972A4D470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316871" y="4045998"/>
            <a:ext cx="1573660" cy="1903877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Barlow" panose="020B0604020202020204" pitchFamily="34" charset="0"/>
              <a:buNone/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GB"/>
              <a:t>Title and brief role description here</a:t>
            </a:r>
          </a:p>
        </p:txBody>
      </p:sp>
      <p:sp>
        <p:nvSpPr>
          <p:cNvPr id="27" name="Name 4">
            <a:extLst>
              <a:ext uri="{FF2B5EF4-FFF2-40B4-BE49-F238E27FC236}">
                <a16:creationId xmlns:a16="http://schemas.microsoft.com/office/drawing/2014/main" id="{95119930-DF3D-4F95-9821-DD803BEC06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251540" y="1748727"/>
            <a:ext cx="1573660" cy="458202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1400" b="1" cap="none" baseline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Barlow" panose="020B0604020202020204" pitchFamily="34" charset="0"/>
              <a:buNone/>
              <a:defRPr sz="1400" b="1" cap="none" baseline="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First name</a:t>
            </a:r>
          </a:p>
          <a:p>
            <a:pPr lvl="1"/>
            <a:r>
              <a:rPr lang="en-GB"/>
              <a:t>Last name</a:t>
            </a:r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074A36C6-E21E-40D7-90B6-E4EE4ED331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6258930" y="2333862"/>
            <a:ext cx="1573660" cy="1573200"/>
          </a:xfrm>
          <a:custGeom>
            <a:avLst/>
            <a:gdLst>
              <a:gd name="connsiteX0" fmla="*/ 0 w 1573660"/>
              <a:gd name="connsiteY0" fmla="*/ 0 h 1573200"/>
              <a:gd name="connsiteX1" fmla="*/ 1573660 w 1573660"/>
              <a:gd name="connsiteY1" fmla="*/ 0 h 1573200"/>
              <a:gd name="connsiteX2" fmla="*/ 1573660 w 1573660"/>
              <a:gd name="connsiteY2" fmla="*/ 1349792 h 1573200"/>
              <a:gd name="connsiteX3" fmla="*/ 1350252 w 1573660"/>
              <a:gd name="connsiteY3" fmla="*/ 1573200 h 1573200"/>
              <a:gd name="connsiteX4" fmla="*/ 0 w 1573660"/>
              <a:gd name="connsiteY4" fmla="*/ 1573200 h 15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3660" h="1573200">
                <a:moveTo>
                  <a:pt x="0" y="0"/>
                </a:moveTo>
                <a:lnTo>
                  <a:pt x="1573660" y="0"/>
                </a:lnTo>
                <a:lnTo>
                  <a:pt x="1573660" y="1349792"/>
                </a:lnTo>
                <a:lnTo>
                  <a:pt x="1350252" y="1573200"/>
                </a:lnTo>
                <a:lnTo>
                  <a:pt x="0" y="1573200"/>
                </a:ln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b">
            <a:noAutofit/>
          </a:bodyPr>
          <a:lstStyle>
            <a:lvl1pPr>
              <a:defRPr lang="en-GB" dirty="0"/>
            </a:lvl1pPr>
          </a:lstStyle>
          <a:p>
            <a:pPr lvl="0" algn="ctr"/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8" name="Placeholder 4">
            <a:extLst>
              <a:ext uri="{FF2B5EF4-FFF2-40B4-BE49-F238E27FC236}">
                <a16:creationId xmlns:a16="http://schemas.microsoft.com/office/drawing/2014/main" id="{F1EC47F3-3364-4097-9549-A48AAC2F521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253850" y="4058000"/>
            <a:ext cx="1573660" cy="1903877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Barlow" panose="020B0604020202020204" pitchFamily="34" charset="0"/>
              <a:buNone/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GB"/>
              <a:t>Title and brief role description here</a:t>
            </a:r>
          </a:p>
        </p:txBody>
      </p:sp>
      <p:sp>
        <p:nvSpPr>
          <p:cNvPr id="30" name="Name 5">
            <a:extLst>
              <a:ext uri="{FF2B5EF4-FFF2-40B4-BE49-F238E27FC236}">
                <a16:creationId xmlns:a16="http://schemas.microsoft.com/office/drawing/2014/main" id="{8BC3BB59-8297-4139-8EEB-7AA6A362059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187749" y="1748727"/>
            <a:ext cx="1573660" cy="458202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1400" b="1" cap="none" baseline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Barlow" panose="020B0604020202020204" pitchFamily="34" charset="0"/>
              <a:buNone/>
              <a:defRPr sz="1400" b="1" cap="none" baseline="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First name</a:t>
            </a:r>
          </a:p>
          <a:p>
            <a:pPr lvl="1"/>
            <a:r>
              <a:rPr lang="en-GB"/>
              <a:t>Last name</a:t>
            </a:r>
          </a:p>
        </p:txBody>
      </p:sp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F63214CF-5EA4-B6FC-063D-D3496667EF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8193369" y="2333862"/>
            <a:ext cx="1573660" cy="1573200"/>
          </a:xfrm>
          <a:custGeom>
            <a:avLst/>
            <a:gdLst>
              <a:gd name="connsiteX0" fmla="*/ 0 w 1573660"/>
              <a:gd name="connsiteY0" fmla="*/ 0 h 1573200"/>
              <a:gd name="connsiteX1" fmla="*/ 1573660 w 1573660"/>
              <a:gd name="connsiteY1" fmla="*/ 0 h 1573200"/>
              <a:gd name="connsiteX2" fmla="*/ 1573660 w 1573660"/>
              <a:gd name="connsiteY2" fmla="*/ 1349792 h 1573200"/>
              <a:gd name="connsiteX3" fmla="*/ 1350252 w 1573660"/>
              <a:gd name="connsiteY3" fmla="*/ 1573200 h 1573200"/>
              <a:gd name="connsiteX4" fmla="*/ 0 w 1573660"/>
              <a:gd name="connsiteY4" fmla="*/ 1573200 h 15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3660" h="1573200">
                <a:moveTo>
                  <a:pt x="0" y="0"/>
                </a:moveTo>
                <a:lnTo>
                  <a:pt x="1573660" y="0"/>
                </a:lnTo>
                <a:lnTo>
                  <a:pt x="1573660" y="1349792"/>
                </a:lnTo>
                <a:lnTo>
                  <a:pt x="1350252" y="1573200"/>
                </a:lnTo>
                <a:lnTo>
                  <a:pt x="0" y="1573200"/>
                </a:ln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b">
            <a:noAutofit/>
          </a:bodyPr>
          <a:lstStyle>
            <a:lvl1pPr>
              <a:defRPr lang="en-GB" dirty="0"/>
            </a:lvl1pPr>
          </a:lstStyle>
          <a:p>
            <a:pPr lvl="0" algn="ctr"/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31" name="Placeholder 5">
            <a:extLst>
              <a:ext uri="{FF2B5EF4-FFF2-40B4-BE49-F238E27FC236}">
                <a16:creationId xmlns:a16="http://schemas.microsoft.com/office/drawing/2014/main" id="{3539E75B-AA24-4E49-B21A-8AAB8E62C41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90829" y="4058000"/>
            <a:ext cx="1573660" cy="1903877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Barlow" panose="020B0604020202020204" pitchFamily="34" charset="0"/>
              <a:buNone/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GB"/>
              <a:t>Title and brief role description here</a:t>
            </a:r>
          </a:p>
        </p:txBody>
      </p:sp>
      <p:sp>
        <p:nvSpPr>
          <p:cNvPr id="33" name="Name 6">
            <a:extLst>
              <a:ext uri="{FF2B5EF4-FFF2-40B4-BE49-F238E27FC236}">
                <a16:creationId xmlns:a16="http://schemas.microsoft.com/office/drawing/2014/main" id="{3F21806D-0731-464D-A660-3F50C5CAF67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0123957" y="1735212"/>
            <a:ext cx="1573660" cy="458202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1400" b="1" cap="none" baseline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Barlow" panose="020B0604020202020204" pitchFamily="34" charset="0"/>
              <a:buNone/>
              <a:defRPr sz="1400" b="1" cap="none" baseline="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First name</a:t>
            </a:r>
          </a:p>
          <a:p>
            <a:pPr lvl="1"/>
            <a:r>
              <a:rPr lang="en-GB"/>
              <a:t>Last name</a:t>
            </a:r>
          </a:p>
        </p:txBody>
      </p:sp>
      <p:sp>
        <p:nvSpPr>
          <p:cNvPr id="23" name="Picture Placeholder 6">
            <a:extLst>
              <a:ext uri="{FF2B5EF4-FFF2-40B4-BE49-F238E27FC236}">
                <a16:creationId xmlns:a16="http://schemas.microsoft.com/office/drawing/2014/main" id="{95C42D8A-99F6-7643-7FD4-13CD14652A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10127809" y="2333862"/>
            <a:ext cx="1573660" cy="1573200"/>
          </a:xfrm>
          <a:custGeom>
            <a:avLst/>
            <a:gdLst>
              <a:gd name="connsiteX0" fmla="*/ 0 w 1573660"/>
              <a:gd name="connsiteY0" fmla="*/ 0 h 1573200"/>
              <a:gd name="connsiteX1" fmla="*/ 1573660 w 1573660"/>
              <a:gd name="connsiteY1" fmla="*/ 0 h 1573200"/>
              <a:gd name="connsiteX2" fmla="*/ 1573660 w 1573660"/>
              <a:gd name="connsiteY2" fmla="*/ 1349792 h 1573200"/>
              <a:gd name="connsiteX3" fmla="*/ 1350252 w 1573660"/>
              <a:gd name="connsiteY3" fmla="*/ 1573200 h 1573200"/>
              <a:gd name="connsiteX4" fmla="*/ 0 w 1573660"/>
              <a:gd name="connsiteY4" fmla="*/ 1573200 h 15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3660" h="1573200">
                <a:moveTo>
                  <a:pt x="0" y="0"/>
                </a:moveTo>
                <a:lnTo>
                  <a:pt x="1573660" y="0"/>
                </a:lnTo>
                <a:lnTo>
                  <a:pt x="1573660" y="1349792"/>
                </a:lnTo>
                <a:lnTo>
                  <a:pt x="1350252" y="1573200"/>
                </a:lnTo>
                <a:lnTo>
                  <a:pt x="0" y="1573200"/>
                </a:ln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 anchor="b">
            <a:noAutofit/>
          </a:bodyPr>
          <a:lstStyle>
            <a:lvl1pPr>
              <a:defRPr lang="en-GB" dirty="0"/>
            </a:lvl1pPr>
          </a:lstStyle>
          <a:p>
            <a:pPr lvl="0" algn="ctr"/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34" name="Placeholder 6">
            <a:extLst>
              <a:ext uri="{FF2B5EF4-FFF2-40B4-BE49-F238E27FC236}">
                <a16:creationId xmlns:a16="http://schemas.microsoft.com/office/drawing/2014/main" id="{E534BACD-3BA5-4149-ABE3-6C66E16EC23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0127809" y="4044485"/>
            <a:ext cx="1573660" cy="1903877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Barlow" panose="020B0604020202020204" pitchFamily="34" charset="0"/>
              <a:buNone/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GB"/>
              <a:t>Title and brief role 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30870253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B66D97C3-1B7F-5C9F-E63F-96F1A14B62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23" y="1350000"/>
            <a:ext cx="5536747" cy="715669"/>
          </a:xfrm>
        </p:spPr>
        <p:txBody>
          <a:bodyPr/>
          <a:lstStyle>
            <a:lvl1pPr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A1A0E186-5FCC-AF1B-9AB2-F4AB588ABD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800" y="3494989"/>
            <a:ext cx="3551238" cy="1274763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/>
              <a:t>Optional additional information</a:t>
            </a:r>
          </a:p>
        </p:txBody>
      </p:sp>
      <p:sp>
        <p:nvSpPr>
          <p:cNvPr id="9" name="Picture Placeholder">
            <a:extLst>
              <a:ext uri="{FF2B5EF4-FFF2-40B4-BE49-F238E27FC236}">
                <a16:creationId xmlns:a16="http://schemas.microsoft.com/office/drawing/2014/main" id="{8ED5220B-285D-EC14-D33F-B34A17FD9E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18724" y="0"/>
            <a:ext cx="10273277" cy="6858000"/>
          </a:xfrm>
          <a:custGeom>
            <a:avLst/>
            <a:gdLst>
              <a:gd name="connsiteX0" fmla="*/ 6858000 w 10273277"/>
              <a:gd name="connsiteY0" fmla="*/ 0 h 6858000"/>
              <a:gd name="connsiteX1" fmla="*/ 10273277 w 10273277"/>
              <a:gd name="connsiteY1" fmla="*/ 0 h 6858000"/>
              <a:gd name="connsiteX2" fmla="*/ 10273277 w 10273277"/>
              <a:gd name="connsiteY2" fmla="*/ 6858000 h 6858000"/>
              <a:gd name="connsiteX3" fmla="*/ 10273276 w 10273277"/>
              <a:gd name="connsiteY3" fmla="*/ 6858000 h 6858000"/>
              <a:gd name="connsiteX4" fmla="*/ 10273276 w 10273277"/>
              <a:gd name="connsiteY4" fmla="*/ 3947601 h 6858000"/>
              <a:gd name="connsiteX5" fmla="*/ 7362877 w 10273277"/>
              <a:gd name="connsiteY5" fmla="*/ 6858000 h 6858000"/>
              <a:gd name="connsiteX6" fmla="*/ 0 w 1027327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73277" h="6858000">
                <a:moveTo>
                  <a:pt x="6858000" y="0"/>
                </a:moveTo>
                <a:lnTo>
                  <a:pt x="10273277" y="0"/>
                </a:lnTo>
                <a:lnTo>
                  <a:pt x="10273277" y="6858000"/>
                </a:lnTo>
                <a:lnTo>
                  <a:pt x="10273276" y="6858000"/>
                </a:lnTo>
                <a:lnTo>
                  <a:pt x="10273276" y="3947601"/>
                </a:lnTo>
                <a:lnTo>
                  <a:pt x="7362877" y="6858000"/>
                </a:lnTo>
                <a:lnTo>
                  <a:pt x="0" y="6858000"/>
                </a:lnTo>
                <a:close/>
              </a:path>
            </a:pathLst>
          </a:custGeom>
          <a:pattFill prst="dkVert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0" rtlCol="0">
            <a:noAutofit/>
          </a:bodyPr>
          <a:lstStyle>
            <a:lvl1pPr>
              <a:defRPr lang="en-GB"/>
            </a:lvl1pPr>
          </a:lstStyle>
          <a:p>
            <a:pPr lvl="0"/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5" name="Classification">
            <a:extLst>
              <a:ext uri="{FF2B5EF4-FFF2-40B4-BE49-F238E27FC236}">
                <a16:creationId xmlns:a16="http://schemas.microsoft.com/office/drawing/2014/main" id="{A2DBDE31-A0D1-C0E0-CFCE-D83929DAC7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440938" y="6251108"/>
            <a:ext cx="1695772" cy="369332"/>
          </a:xfrm>
          <a:prstGeom prst="rect">
            <a:avLst/>
          </a:prstGeom>
          <a:effectLst/>
        </p:spPr>
        <p:txBody>
          <a:bodyPr vert="horz" wrap="square" lIns="0" tIns="0" rIns="0" bIns="0" rtlCol="0" anchor="b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900" b="0" kern="120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800" dirty="0">
                <a:solidFill>
                  <a:schemeClr val="bg1"/>
                </a:solidFill>
                <a:effectLst/>
              </a:rPr>
              <a:t>© Ipsos | Doc Name | Month Year | Version # | Public | Internal/Client Use Only | Strictly Confidential</a:t>
            </a:r>
          </a:p>
        </p:txBody>
      </p:sp>
      <p:pic>
        <p:nvPicPr>
          <p:cNvPr id="3" name="Ipsos Logo">
            <a:extLst>
              <a:ext uri="{FF2B5EF4-FFF2-40B4-BE49-F238E27FC236}">
                <a16:creationId xmlns:a16="http://schemas.microsoft.com/office/drawing/2014/main" id="{C738F64B-9716-3D49-6390-B27B601A90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3361" y="6173519"/>
            <a:ext cx="492637" cy="44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8188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/Statement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B024DFEA-2014-1751-E480-8A66CDCDA5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999" y="1898850"/>
            <a:ext cx="7010201" cy="715669"/>
          </a:xfrm>
        </p:spPr>
        <p:txBody>
          <a:bodyPr/>
          <a:lstStyle>
            <a:lvl1pPr>
              <a:lnSpc>
                <a:spcPct val="100000"/>
              </a:lnSpc>
              <a:defRPr sz="3200" b="1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Quote or statement here – </a:t>
            </a:r>
            <a:br>
              <a:rPr lang="en-US"/>
            </a:br>
            <a:r>
              <a:rPr lang="en-US"/>
              <a:t>only black text is fully accessible on teal, green or orange</a:t>
            </a:r>
            <a:endParaRPr lang="en-GB"/>
          </a:p>
        </p:txBody>
      </p:sp>
      <p:sp>
        <p:nvSpPr>
          <p:cNvPr id="4" name="Triangle">
            <a:extLst>
              <a:ext uri="{FF2B5EF4-FFF2-40B4-BE49-F238E27FC236}">
                <a16:creationId xmlns:a16="http://schemas.microsoft.com/office/drawing/2014/main" id="{AE7DDF0E-41B4-9738-7FF8-6113726879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>
            <a:off x="9281601" y="3947601"/>
            <a:ext cx="2910399" cy="2910399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112000"/>
              </a:lnSpc>
              <a:spcBef>
                <a:spcPts val="400"/>
              </a:spcBef>
              <a:spcAft>
                <a:spcPts val="400"/>
              </a:spcAft>
            </a:pP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2" name="Classification">
            <a:extLst>
              <a:ext uri="{FF2B5EF4-FFF2-40B4-BE49-F238E27FC236}">
                <a16:creationId xmlns:a16="http://schemas.microsoft.com/office/drawing/2014/main" id="{1C5B0F71-0889-8AA3-1424-358FEF2E8A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>
          <a:xfrm>
            <a:off x="440938" y="6488640"/>
            <a:ext cx="4672238" cy="123111"/>
          </a:xfrm>
          <a:prstGeom prst="rect">
            <a:avLst/>
          </a:prstGeom>
          <a:effectLst/>
        </p:spPr>
        <p:txBody>
          <a:bodyPr vert="horz" wrap="square" lIns="0" tIns="0" rIns="0" bIns="0" rtlCol="0" anchor="b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900" b="0" kern="120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800" dirty="0">
                <a:solidFill>
                  <a:schemeClr val="bg1"/>
                </a:solidFill>
                <a:effectLst/>
              </a:rPr>
              <a:t>© Ipsos | Doc Name | Month Year | Version # | Public | Internal/Client Use Only | Strictly Confidential</a:t>
            </a:r>
          </a:p>
        </p:txBody>
      </p:sp>
      <p:sp>
        <p:nvSpPr>
          <p:cNvPr id="11" name="Slide Number">
            <a:extLst>
              <a:ext uri="{FF2B5EF4-FFF2-40B4-BE49-F238E27FC236}">
                <a16:creationId xmlns:a16="http://schemas.microsoft.com/office/drawing/2014/main" id="{BE4B9BBA-B9E4-5FF2-9CD0-525951208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5849681" y="6479951"/>
            <a:ext cx="492637" cy="1404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0"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</a:pPr>
            <a:fld id="{42C674B8-9BBC-4FFF-A23E-570BB0655C41}" type="slidenum">
              <a:rPr lang="en-GB" sz="900" smtClean="0">
                <a:solidFill>
                  <a:schemeClr val="bg1"/>
                </a:solidFill>
              </a:rPr>
              <a:pPr algn="ctr" rtl="0">
                <a:lnSpc>
                  <a:spcPct val="110000"/>
                </a:lnSpc>
                <a:spcBef>
                  <a:spcPts val="400"/>
                </a:spcBef>
                <a:spcAft>
                  <a:spcPts val="400"/>
                </a:spcAft>
              </a:pPr>
              <a:t>‹#›</a:t>
            </a:fld>
            <a:endParaRPr lang="en-GB" sz="900" dirty="0">
              <a:solidFill>
                <a:schemeClr val="bg1"/>
              </a:solidFill>
            </a:endParaRPr>
          </a:p>
        </p:txBody>
      </p:sp>
      <p:pic>
        <p:nvPicPr>
          <p:cNvPr id="5" name="Ipsos Logo">
            <a:extLst>
              <a:ext uri="{FF2B5EF4-FFF2-40B4-BE49-F238E27FC236}">
                <a16:creationId xmlns:a16="http://schemas.microsoft.com/office/drawing/2014/main" id="{C8313A58-2212-9452-4CBE-3D4E7E92A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3361" y="6173519"/>
            <a:ext cx="492637" cy="44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0280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" descr="Header">
            <a:extLst>
              <a:ext uri="{FF2B5EF4-FFF2-40B4-BE49-F238E27FC236}">
                <a16:creationId xmlns:a16="http://schemas.microsoft.com/office/drawing/2014/main" id="{B80FCDC1-4ADD-40AF-8A4F-44573B1258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laceholder 1">
            <a:extLst>
              <a:ext uri="{FF2B5EF4-FFF2-40B4-BE49-F238E27FC236}">
                <a16:creationId xmlns:a16="http://schemas.microsoft.com/office/drawing/2014/main" id="{1703231E-4063-4D72-A4F3-5BF19050C30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0000" y="1808163"/>
            <a:ext cx="5456880" cy="3861312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400"/>
              </a:spcBef>
              <a:defRPr sz="1400">
                <a:solidFill>
                  <a:schemeClr val="tx1"/>
                </a:solidFill>
              </a:defRPr>
            </a:lvl1pPr>
            <a:lvl2pPr marL="180975" indent="-180975">
              <a:spcBef>
                <a:spcPts val="400"/>
              </a:spcBef>
              <a:buSzPct val="11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2pPr>
            <a:lvl3pPr>
              <a:spcBef>
                <a:spcPts val="400"/>
              </a:spcBef>
              <a:defRPr sz="1400">
                <a:solidFill>
                  <a:schemeClr val="tx1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Your text here</a:t>
            </a:r>
          </a:p>
          <a:p>
            <a:pPr lvl="1"/>
            <a:r>
              <a:rPr lang="en-GB"/>
              <a:t>Text level 1</a:t>
            </a:r>
          </a:p>
          <a:p>
            <a:pPr lvl="2"/>
            <a:r>
              <a:rPr lang="en-GB"/>
              <a:t>Text level 2</a:t>
            </a:r>
          </a:p>
        </p:txBody>
      </p:sp>
      <p:sp>
        <p:nvSpPr>
          <p:cNvPr id="10" name="Placeholder 2">
            <a:extLst>
              <a:ext uri="{FF2B5EF4-FFF2-40B4-BE49-F238E27FC236}">
                <a16:creationId xmlns:a16="http://schemas.microsoft.com/office/drawing/2014/main" id="{58EBDB8A-A132-411F-B6B9-59DC085B79E1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6273992" y="1808163"/>
            <a:ext cx="5456880" cy="3861312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400"/>
              </a:spcBef>
              <a:defRPr sz="1400">
                <a:solidFill>
                  <a:schemeClr val="tx1"/>
                </a:solidFill>
              </a:defRPr>
            </a:lvl1pPr>
            <a:lvl2pPr marL="180975" indent="-180975">
              <a:spcBef>
                <a:spcPts val="400"/>
              </a:spcBef>
              <a:defRPr lang="en-GB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spcBef>
                <a:spcPts val="400"/>
              </a:spcBef>
              <a:defRPr sz="1400">
                <a:solidFill>
                  <a:schemeClr val="tx1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Your text here</a:t>
            </a:r>
          </a:p>
          <a:p>
            <a:pPr marL="180975" lvl="1" indent="-180975" algn="l" defTabSz="914400" rtl="0" eaLnBrk="1" latinLnBrk="0" hangingPunct="1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 panose="020B0604020202020204" pitchFamily="34" charset="0"/>
              <a:buChar char="•"/>
            </a:pPr>
            <a:r>
              <a:rPr lang="en-GB"/>
              <a:t>Text level 1</a:t>
            </a:r>
          </a:p>
          <a:p>
            <a:pPr lvl="2"/>
            <a:r>
              <a:rPr lang="en-GB"/>
              <a:t>Text level 2</a:t>
            </a:r>
          </a:p>
        </p:txBody>
      </p:sp>
    </p:spTree>
    <p:extLst>
      <p:ext uri="{BB962C8B-B14F-4D97-AF65-F5344CB8AC3E}">
        <p14:creationId xmlns:p14="http://schemas.microsoft.com/office/powerpoint/2010/main" val="2239029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26B43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style 1">
    <p:bg>
      <p:bgPr>
        <a:gradFill>
          <a:gsLst>
            <a:gs pos="24000">
              <a:schemeClr val="accent1">
                <a:lumMod val="35000"/>
              </a:schemeClr>
            </a:gs>
            <a:gs pos="100000">
              <a:schemeClr val="accent1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Quote">
            <a:extLst>
              <a:ext uri="{FF2B5EF4-FFF2-40B4-BE49-F238E27FC236}">
                <a16:creationId xmlns:a16="http://schemas.microsoft.com/office/drawing/2014/main" id="{04EB49EF-74A2-4A31-99CF-80E2BAF35EC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8550" y="2313873"/>
            <a:ext cx="7524198" cy="263659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Insert your quote here</a:t>
            </a:r>
          </a:p>
        </p:txBody>
      </p:sp>
      <p:sp>
        <p:nvSpPr>
          <p:cNvPr id="5" name="Triangle">
            <a:extLst>
              <a:ext uri="{FF2B5EF4-FFF2-40B4-BE49-F238E27FC236}">
                <a16:creationId xmlns:a16="http://schemas.microsoft.com/office/drawing/2014/main" id="{92369341-2A1C-B6BE-3FEC-A2BEC04F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 rot="5400000">
            <a:off x="0" y="0"/>
            <a:ext cx="3124200" cy="31242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112000"/>
              </a:lnSpc>
              <a:spcBef>
                <a:spcPts val="400"/>
              </a:spcBef>
              <a:spcAft>
                <a:spcPts val="400"/>
              </a:spcAft>
            </a:pP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9" name="Classification">
            <a:extLst>
              <a:ext uri="{FF2B5EF4-FFF2-40B4-BE49-F238E27FC236}">
                <a16:creationId xmlns:a16="http://schemas.microsoft.com/office/drawing/2014/main" id="{87AAF9A5-97ED-3121-02DE-E041C61DC0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>
          <a:xfrm>
            <a:off x="440938" y="6488640"/>
            <a:ext cx="4672238" cy="123111"/>
          </a:xfrm>
          <a:prstGeom prst="rect">
            <a:avLst/>
          </a:prstGeom>
          <a:effectLst/>
        </p:spPr>
        <p:txBody>
          <a:bodyPr vert="horz" wrap="square" lIns="0" tIns="0" rIns="0" bIns="0" rtlCol="0" anchor="b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900" b="0" kern="120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800" dirty="0">
                <a:solidFill>
                  <a:schemeClr val="bg1"/>
                </a:solidFill>
                <a:effectLst/>
              </a:rPr>
              <a:t>© Ipsos | Doc Name | Month Year | Version # | Public | Internal/Client Use Only | Strictly Confidential</a:t>
            </a:r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D37E2842-3D57-CC10-EC4F-9181EFE34C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5849681" y="6479951"/>
            <a:ext cx="492637" cy="1404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0"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</a:pPr>
            <a:fld id="{42C674B8-9BBC-4FFF-A23E-570BB0655C41}" type="slidenum">
              <a:rPr lang="en-GB" sz="900" smtClean="0">
                <a:solidFill>
                  <a:schemeClr val="bg1"/>
                </a:solidFill>
              </a:rPr>
              <a:pPr algn="ctr" rtl="0">
                <a:lnSpc>
                  <a:spcPct val="110000"/>
                </a:lnSpc>
                <a:spcBef>
                  <a:spcPts val="400"/>
                </a:spcBef>
                <a:spcAft>
                  <a:spcPts val="400"/>
                </a:spcAft>
              </a:pPr>
              <a:t>‹#›</a:t>
            </a:fld>
            <a:endParaRPr lang="en-GB" sz="900" dirty="0">
              <a:solidFill>
                <a:schemeClr val="bg1"/>
              </a:solidFill>
            </a:endParaRPr>
          </a:p>
        </p:txBody>
      </p:sp>
      <p:pic>
        <p:nvPicPr>
          <p:cNvPr id="3" name="Ipsos Logo">
            <a:extLst>
              <a:ext uri="{FF2B5EF4-FFF2-40B4-BE49-F238E27FC236}">
                <a16:creationId xmlns:a16="http://schemas.microsoft.com/office/drawing/2014/main" id="{2B071C74-0F19-EA2F-036E-1B05F328FC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3361" y="6173519"/>
            <a:ext cx="492637" cy="44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1362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600">
          <p15:clr>
            <a:srgbClr val="F26B43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sty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>
            <a:extLst>
              <a:ext uri="{FF2B5EF4-FFF2-40B4-BE49-F238E27FC236}">
                <a16:creationId xmlns:a16="http://schemas.microsoft.com/office/drawing/2014/main" id="{6838E746-8C0D-4144-AC8E-FA9CF117C22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white">
          <a:xfrm>
            <a:off x="450000" y="811950"/>
            <a:ext cx="5407103" cy="3742438"/>
          </a:xfrm>
        </p:spPr>
        <p:txBody>
          <a:bodyPr anchor="t"/>
          <a:lstStyle>
            <a:lvl1pPr>
              <a:defRPr sz="36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/>
              <a:t>Summary text background image (text can be recoloured depending on image colour)</a:t>
            </a:r>
            <a:endParaRPr lang="fr-FR"/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A8B69072-8F91-57EB-1C5E-B1807F8440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3733800 h 6858000"/>
              <a:gd name="connsiteX3" fmla="*/ 9067800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3733800"/>
                </a:lnTo>
                <a:lnTo>
                  <a:pt x="9067800" y="6858000"/>
                </a:lnTo>
                <a:lnTo>
                  <a:pt x="0" y="6858000"/>
                </a:ln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2520000" rtlCol="0" anchor="b">
            <a:noAutofit/>
          </a:bodyPr>
          <a:lstStyle>
            <a:lvl1pPr>
              <a:defRPr lang="en-GB" dirty="0"/>
            </a:lvl1pPr>
          </a:lstStyle>
          <a:p>
            <a:pPr lvl="0" algn="ctr"/>
            <a:r>
              <a:rPr lang="en-GB" dirty="0"/>
              <a:t>Click icon in centre to add image</a:t>
            </a:r>
            <a:br>
              <a:rPr lang="en-GB" dirty="0"/>
            </a:br>
            <a:r>
              <a:rPr lang="en-GB" dirty="0"/>
              <a:t>Send image to back so elements show on the page</a:t>
            </a:r>
          </a:p>
          <a:p>
            <a:pPr lvl="0" algn="ctr"/>
            <a:endParaRPr lang="en-GB" dirty="0"/>
          </a:p>
          <a:p>
            <a:pPr lvl="0" algn="ctr"/>
            <a:endParaRPr lang="en-GB" dirty="0"/>
          </a:p>
          <a:p>
            <a:pPr lvl="0" algn="ctr"/>
            <a:endParaRPr lang="en-GB" dirty="0"/>
          </a:p>
        </p:txBody>
      </p:sp>
      <p:pic>
        <p:nvPicPr>
          <p:cNvPr id="6" name="Ipsos Logo">
            <a:extLst>
              <a:ext uri="{FF2B5EF4-FFF2-40B4-BE49-F238E27FC236}">
                <a16:creationId xmlns:a16="http://schemas.microsoft.com/office/drawing/2014/main" id="{52B28BDF-4159-E6C3-47E8-C045FBADA5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3361" y="6173519"/>
            <a:ext cx="492637" cy="44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1321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">
            <a:extLst>
              <a:ext uri="{FF2B5EF4-FFF2-40B4-BE49-F238E27FC236}">
                <a16:creationId xmlns:a16="http://schemas.microsoft.com/office/drawing/2014/main" id="{A0EF3274-3DAF-E90F-9AC0-22CB0B6461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vert="horz" lIns="0" tIns="0" rIns="0" bIns="0" rtlCol="0" anchor="ctr">
            <a:noAutofit/>
          </a:bodyPr>
          <a:lstStyle>
            <a:lvl1pPr algn="ctr">
              <a:defRPr lang="en-GB"/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94984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vide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">
            <a:extLst>
              <a:ext uri="{FF2B5EF4-FFF2-40B4-BE49-F238E27FC236}">
                <a16:creationId xmlns:a16="http://schemas.microsoft.com/office/drawing/2014/main" id="{F33785E0-DBDC-A691-50F6-D30517E18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vert="horz" lIns="0" tIns="0" rIns="0" bIns="0" rtlCol="0" anchor="ctr">
            <a:noAutofit/>
          </a:bodyPr>
          <a:lstStyle>
            <a:lvl1pPr>
              <a:defRPr lang="en-GB"/>
            </a:lvl1pPr>
          </a:lstStyle>
          <a:p>
            <a:pPr lvl="0" algn="ctr"/>
            <a:br>
              <a:rPr lang="en-GB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r>
              <a:rPr lang="en-GB" dirty="0"/>
              <a:t>Full bleed video layout</a:t>
            </a:r>
          </a:p>
        </p:txBody>
      </p:sp>
    </p:spTree>
    <p:extLst>
      <p:ext uri="{BB962C8B-B14F-4D97-AF65-F5344CB8AC3E}">
        <p14:creationId xmlns:p14="http://schemas.microsoft.com/office/powerpoint/2010/main" val="42928930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" descr="Header">
            <a:extLst>
              <a:ext uri="{FF2B5EF4-FFF2-40B4-BE49-F238E27FC236}">
                <a16:creationId xmlns:a16="http://schemas.microsoft.com/office/drawing/2014/main" id="{4E7DB10B-B766-4A3C-BABF-17B2D91DB2C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laceholder">
            <a:extLst>
              <a:ext uri="{FF2B5EF4-FFF2-40B4-BE49-F238E27FC236}">
                <a16:creationId xmlns:a16="http://schemas.microsoft.com/office/drawing/2014/main" id="{1703231E-4063-4D72-A4F3-5BF19050C30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0001" y="1792800"/>
            <a:ext cx="2591650" cy="387667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400"/>
              </a:spcBef>
              <a:defRPr sz="1200">
                <a:solidFill>
                  <a:schemeClr val="tx1"/>
                </a:solidFill>
              </a:defRPr>
            </a:lvl1pPr>
            <a:lvl2pPr marL="180975" indent="-180975">
              <a:spcBef>
                <a:spcPts val="400"/>
              </a:spcBef>
              <a:buSzPct val="100000"/>
              <a:defRPr lang="en-GB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spcBef>
                <a:spcPts val="400"/>
              </a:spcBef>
              <a:defRPr sz="1200">
                <a:solidFill>
                  <a:schemeClr val="tx1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Your text here</a:t>
            </a:r>
          </a:p>
          <a:p>
            <a:pPr marL="180975" lvl="1" indent="-180975" algn="l" defTabSz="914400" rtl="0" eaLnBrk="1" latinLnBrk="0" hangingPunct="1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 panose="020B0604020202020204" pitchFamily="34" charset="0"/>
              <a:buChar char="•"/>
            </a:pPr>
            <a:r>
              <a:rPr lang="en-GB"/>
              <a:t>Text level 1</a:t>
            </a:r>
          </a:p>
          <a:p>
            <a:pPr lvl="2"/>
            <a:r>
              <a:rPr lang="en-GB"/>
              <a:t>Text level 2</a:t>
            </a:r>
          </a:p>
        </p:txBody>
      </p:sp>
      <p:sp>
        <p:nvSpPr>
          <p:cNvPr id="8" name="Chart / Diagram">
            <a:extLst>
              <a:ext uri="{FF2B5EF4-FFF2-40B4-BE49-F238E27FC236}">
                <a16:creationId xmlns:a16="http://schemas.microsoft.com/office/drawing/2014/main" id="{08D894DB-FF91-4B8E-8C44-72A8DC9940D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355975" y="1792800"/>
            <a:ext cx="8410071" cy="3877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Insert diagram or visual content here</a:t>
            </a:r>
          </a:p>
        </p:txBody>
      </p:sp>
      <p:sp>
        <p:nvSpPr>
          <p:cNvPr id="11" name="Base &amp; Source">
            <a:extLst>
              <a:ext uri="{FF2B5EF4-FFF2-40B4-BE49-F238E27FC236}">
                <a16:creationId xmlns:a16="http://schemas.microsoft.com/office/drawing/2014/main" id="{C52F8B06-1F56-44E1-9BCB-34E6B054907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2897" y="5823783"/>
            <a:ext cx="11277975" cy="124906"/>
          </a:xfrm>
          <a:prstGeom prst="rect">
            <a:avLst/>
          </a:prstGeom>
        </p:spPr>
        <p:txBody>
          <a:bodyPr wrap="square" lIns="0" anchor="b">
            <a:spAutoFit/>
          </a:bodyPr>
          <a:lstStyle>
            <a:lvl1pPr marL="0" indent="0" algn="r">
              <a:buNone/>
              <a:defRPr sz="800" b="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133350" indent="0">
              <a:buNone/>
              <a:defRPr/>
            </a:lvl2pPr>
            <a:lvl3pPr marL="542925" indent="0">
              <a:buNone/>
              <a:defRPr/>
            </a:lvl3pPr>
            <a:lvl4pPr marL="758825" indent="0">
              <a:buNone/>
              <a:defRPr/>
            </a:lvl4pPr>
            <a:lvl5pPr marL="1033463" indent="0">
              <a:buNone/>
              <a:defRPr/>
            </a:lvl5pPr>
          </a:lstStyle>
          <a:p>
            <a:pPr lvl="0"/>
            <a:r>
              <a:rPr lang="en-GB"/>
              <a:t>Base and source info (delete if not necessary)</a:t>
            </a:r>
          </a:p>
        </p:txBody>
      </p:sp>
    </p:spTree>
    <p:extLst>
      <p:ext uri="{BB962C8B-B14F-4D97-AF65-F5344CB8AC3E}">
        <p14:creationId xmlns:p14="http://schemas.microsoft.com/office/powerpoint/2010/main" val="36713353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_Cle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B4D717C-E4C3-4FDF-8607-B34CB4CA1B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999" y="397170"/>
            <a:ext cx="9341701" cy="7755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B2F92C-06FA-488D-8B64-E2B929FF40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9998" y="5666055"/>
            <a:ext cx="11299089" cy="287338"/>
          </a:xfrm>
        </p:spPr>
        <p:txBody>
          <a:bodyPr anchor="t"/>
          <a:lstStyle>
            <a:lvl1pPr algn="l">
              <a:defRPr sz="1400" i="1"/>
            </a:lvl1pPr>
          </a:lstStyle>
          <a:p>
            <a:pPr lvl="0"/>
            <a:r>
              <a:rPr lang="en-US"/>
              <a:t>Base and source:</a:t>
            </a:r>
          </a:p>
        </p:txBody>
      </p:sp>
      <p:sp>
        <p:nvSpPr>
          <p:cNvPr id="2" name="Slide Number Placeholder 15">
            <a:extLst>
              <a:ext uri="{FF2B5EF4-FFF2-40B4-BE49-F238E27FC236}">
                <a16:creationId xmlns:a16="http://schemas.microsoft.com/office/drawing/2014/main" id="{2B372B2C-F8E0-B751-22C0-F1EED6BCF0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7230" y="6279028"/>
            <a:ext cx="304370" cy="365125"/>
          </a:xfrm>
          <a:prstGeom prst="rect">
            <a:avLst/>
          </a:prstGeom>
        </p:spPr>
        <p:txBody>
          <a:bodyPr vert="horz" wrap="none" lIns="0" tIns="0" rIns="0" bIns="0" rtlCol="0" anchor="b"/>
          <a:lstStyle>
            <a:lvl1pPr algn="l">
              <a:defRPr lang="en-GB" sz="900" b="1" smtClean="0">
                <a:solidFill>
                  <a:schemeClr val="tx1"/>
                </a:solidFill>
                <a:latin typeface="+mj-lt"/>
              </a:defRPr>
            </a:lvl1pPr>
          </a:lstStyle>
          <a:p>
            <a:fld id="{D61AABEC-672F-4B68-B914-690DA978312C}" type="slidenum">
              <a:rPr lang="en-GB" b="0" smtClean="0"/>
              <a:pPr/>
              <a:t>‹#›</a:t>
            </a:fld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474911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_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aphic 18">
            <a:extLst>
              <a:ext uri="{FF2B5EF4-FFF2-40B4-BE49-F238E27FC236}">
                <a16:creationId xmlns:a16="http://schemas.microsoft.com/office/drawing/2014/main" id="{DA54F1D7-FC09-4395-AA14-E2B44AA03BFF}"/>
              </a:ext>
            </a:extLst>
          </p:cNvPr>
          <p:cNvGrpSpPr/>
          <p:nvPr userDrawn="1"/>
        </p:nvGrpSpPr>
        <p:grpSpPr>
          <a:xfrm>
            <a:off x="-1" y="-1"/>
            <a:ext cx="5413973" cy="5378355"/>
            <a:chOff x="4648200" y="1990725"/>
            <a:chExt cx="2895600" cy="2876550"/>
          </a:xfrm>
          <a:solidFill>
            <a:srgbClr val="005EB8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8639853-0BD8-4151-9E3F-88062BC0634E}"/>
                </a:ext>
              </a:extLst>
            </p:cNvPr>
            <p:cNvSpPr/>
            <p:nvPr/>
          </p:nvSpPr>
          <p:spPr>
            <a:xfrm>
              <a:off x="4641056" y="1983581"/>
              <a:ext cx="2905125" cy="2886075"/>
            </a:xfrm>
            <a:custGeom>
              <a:avLst/>
              <a:gdLst>
                <a:gd name="connsiteX0" fmla="*/ 2330482 w 2905125"/>
                <a:gd name="connsiteY0" fmla="*/ 7144 h 2886075"/>
                <a:gd name="connsiteX1" fmla="*/ 2902268 w 2905125"/>
                <a:gd name="connsiteY1" fmla="*/ 7144 h 2886075"/>
                <a:gd name="connsiteX2" fmla="*/ 7144 w 2905125"/>
                <a:gd name="connsiteY2" fmla="*/ 2884075 h 2886075"/>
                <a:gd name="connsiteX3" fmla="*/ 7144 w 2905125"/>
                <a:gd name="connsiteY3" fmla="*/ 2315909 h 2886075"/>
                <a:gd name="connsiteX4" fmla="*/ 2330482 w 2905125"/>
                <a:gd name="connsiteY4" fmla="*/ 7144 h 288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5125" h="2886075">
                  <a:moveTo>
                    <a:pt x="2330482" y="7144"/>
                  </a:moveTo>
                  <a:lnTo>
                    <a:pt x="2902268" y="7144"/>
                  </a:lnTo>
                  <a:lnTo>
                    <a:pt x="7144" y="2884075"/>
                  </a:lnTo>
                  <a:lnTo>
                    <a:pt x="7144" y="2315909"/>
                  </a:lnTo>
                  <a:lnTo>
                    <a:pt x="2330482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09D2600-B844-4D66-BD88-3BCB9195D982}"/>
                </a:ext>
              </a:extLst>
            </p:cNvPr>
            <p:cNvSpPr/>
            <p:nvPr/>
          </p:nvSpPr>
          <p:spPr>
            <a:xfrm>
              <a:off x="4641056" y="1983581"/>
              <a:ext cx="2076450" cy="2066925"/>
            </a:xfrm>
            <a:custGeom>
              <a:avLst/>
              <a:gdLst>
                <a:gd name="connsiteX0" fmla="*/ 1503521 w 2076450"/>
                <a:gd name="connsiteY0" fmla="*/ 7144 h 2066925"/>
                <a:gd name="connsiteX1" fmla="*/ 2075307 w 2076450"/>
                <a:gd name="connsiteY1" fmla="*/ 7144 h 2066925"/>
                <a:gd name="connsiteX2" fmla="*/ 7144 w 2076450"/>
                <a:gd name="connsiteY2" fmla="*/ 2062258 h 2066925"/>
                <a:gd name="connsiteX3" fmla="*/ 7144 w 2076450"/>
                <a:gd name="connsiteY3" fmla="*/ 1494092 h 2066925"/>
                <a:gd name="connsiteX4" fmla="*/ 1503521 w 2076450"/>
                <a:gd name="connsiteY4" fmla="*/ 7144 h 2066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6450" h="2066925">
                  <a:moveTo>
                    <a:pt x="1503521" y="7144"/>
                  </a:moveTo>
                  <a:lnTo>
                    <a:pt x="2075307" y="7144"/>
                  </a:lnTo>
                  <a:lnTo>
                    <a:pt x="7144" y="2062258"/>
                  </a:lnTo>
                  <a:lnTo>
                    <a:pt x="7144" y="1494092"/>
                  </a:lnTo>
                  <a:lnTo>
                    <a:pt x="150352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aphicFrame>
        <p:nvGraphicFramePr>
          <p:cNvPr id="5" name="Objet 4" hidden="1">
            <a:extLst>
              <a:ext uri="{FF2B5EF4-FFF2-40B4-BE49-F238E27FC236}">
                <a16:creationId xmlns:a16="http://schemas.microsoft.com/office/drawing/2014/main" id="{075C7A91-CC93-4B69-84A3-D6E6299E1C1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815770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532" imgH="530" progId="TCLayout.ActiveDocument.1">
                  <p:embed/>
                </p:oleObj>
              </mc:Choice>
              <mc:Fallback>
                <p:oleObj name="Diapositive think-cell" r:id="rId4" imgW="532" imgH="530" progId="TCLayout.ActiveDocument.1">
                  <p:embed/>
                  <p:pic>
                    <p:nvPicPr>
                      <p:cNvPr id="5" name="Objet 4" hidden="1">
                        <a:extLst>
                          <a:ext uri="{FF2B5EF4-FFF2-40B4-BE49-F238E27FC236}">
                            <a16:creationId xmlns:a16="http://schemas.microsoft.com/office/drawing/2014/main" id="{075C7A91-CC93-4B69-84A3-D6E6299E1C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4455627D-8E54-4A37-802B-8C427B3EB1B5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GB" sz="6000" b="1" i="0" baseline="0" dirty="0">
              <a:latin typeface="Arial Black" panose="020B0A04020102020204" pitchFamily="34" charset="0"/>
              <a:ea typeface="+mj-ea"/>
              <a:cs typeface="+mj-cs"/>
              <a:sym typeface="Arial Black" panose="020B0A04020102020204" pitchFamily="34" charset="0"/>
            </a:endParaRPr>
          </a:p>
        </p:txBody>
      </p:sp>
      <p:sp>
        <p:nvSpPr>
          <p:cNvPr id="24" name="Titre 1">
            <a:extLst>
              <a:ext uri="{FF2B5EF4-FFF2-40B4-BE49-F238E27FC236}">
                <a16:creationId xmlns:a16="http://schemas.microsoft.com/office/drawing/2014/main" id="{282677E1-E7D7-461C-9F6D-B1708372F5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000" y="917243"/>
            <a:ext cx="6417325" cy="1661993"/>
          </a:xfrm>
        </p:spPr>
        <p:txBody>
          <a:bodyPr wrap="square" lIns="0" rIns="0" anchor="t">
            <a:spAutoFit/>
          </a:bodyPr>
          <a:lstStyle>
            <a:lvl1pPr algn="l">
              <a:lnSpc>
                <a:spcPct val="90000"/>
              </a:lnSpc>
              <a:defRPr sz="6000" b="1" cap="none" spc="0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GB"/>
              <a:t>Title here across 2 lines</a:t>
            </a:r>
          </a:p>
        </p:txBody>
      </p:sp>
      <p:sp>
        <p:nvSpPr>
          <p:cNvPr id="17" name="Sous-titre 2">
            <a:extLst>
              <a:ext uri="{FF2B5EF4-FFF2-40B4-BE49-F238E27FC236}">
                <a16:creationId xmlns:a16="http://schemas.microsoft.com/office/drawing/2014/main" id="{D2530279-43FE-4176-A5A4-6826B532174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0000" y="2966247"/>
            <a:ext cx="4791835" cy="1107996"/>
          </a:xfrm>
        </p:spPr>
        <p:txBody>
          <a:bodyPr wrap="square" lIns="0" tIns="0" rIns="180000" bIns="0">
            <a:sp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Change colour of titling depending on contrast of image used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0BD763C4-0BC2-41C5-BDBA-5850D945CFF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0000" y="4412504"/>
            <a:ext cx="2519921" cy="312330"/>
          </a:xfrm>
        </p:spPr>
        <p:txBody>
          <a:bodyPr wrap="none" lIns="0" rIns="0">
            <a:sp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Extra information here</a:t>
            </a:r>
          </a:p>
        </p:txBody>
      </p:sp>
      <p:pic>
        <p:nvPicPr>
          <p:cNvPr id="18" name="Ipsos logo">
            <a:extLst>
              <a:ext uri="{FF2B5EF4-FFF2-40B4-BE49-F238E27FC236}">
                <a16:creationId xmlns:a16="http://schemas.microsoft.com/office/drawing/2014/main" id="{7F2F3D0A-C855-4085-8975-4E6BA074ED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832" y="6165850"/>
            <a:ext cx="492637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6943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1888">
          <p15:clr>
            <a:srgbClr val="F26B43"/>
          </p15:clr>
        </p15:guide>
        <p15:guide id="5" orient="horz" pos="3317">
          <p15:clr>
            <a:srgbClr val="F26B43"/>
          </p15:clr>
        </p15:guide>
        <p15:guide id="6" pos="5687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_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1692118-9039-444F-A4DF-531408FD7A0F}"/>
              </a:ext>
            </a:extLst>
          </p:cNvPr>
          <p:cNvSpPr/>
          <p:nvPr userDrawn="1"/>
        </p:nvSpPr>
        <p:spPr>
          <a:xfrm>
            <a:off x="8215085" y="0"/>
            <a:ext cx="3976915" cy="6858000"/>
          </a:xfrm>
          <a:prstGeom prst="rect">
            <a:avLst/>
          </a:prstGeom>
          <a:gradFill flip="none" rotWithShape="1">
            <a:gsLst>
              <a:gs pos="63000">
                <a:schemeClr val="tx1">
                  <a:alpha val="0"/>
                </a:schemeClr>
              </a:gs>
              <a:gs pos="100000">
                <a:schemeClr val="tx1">
                  <a:alpha val="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2400" dirty="0">
              <a:solidFill>
                <a:schemeClr val="tx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69A955B-8A8B-42BF-BB4F-664FA6EBA64A}"/>
              </a:ext>
            </a:extLst>
          </p:cNvPr>
          <p:cNvGrpSpPr/>
          <p:nvPr userDrawn="1"/>
        </p:nvGrpSpPr>
        <p:grpSpPr>
          <a:xfrm>
            <a:off x="2101012" y="2821242"/>
            <a:ext cx="11833943" cy="1855206"/>
            <a:chOff x="2101012" y="2821242"/>
            <a:chExt cx="11833943" cy="1855206"/>
          </a:xfrm>
        </p:grpSpPr>
        <p:sp>
          <p:nvSpPr>
            <p:cNvPr id="29" name="Forme libre : forme 28">
              <a:extLst>
                <a:ext uri="{FF2B5EF4-FFF2-40B4-BE49-F238E27FC236}">
                  <a16:creationId xmlns:a16="http://schemas.microsoft.com/office/drawing/2014/main" id="{7F299C1D-1251-47CF-8DC0-0B896E12FCE0}"/>
                </a:ext>
              </a:extLst>
            </p:cNvPr>
            <p:cNvSpPr/>
            <p:nvPr userDrawn="1"/>
          </p:nvSpPr>
          <p:spPr bwMode="ltGray">
            <a:xfrm rot="18932423">
              <a:off x="2101012" y="2821242"/>
              <a:ext cx="11030122" cy="1215516"/>
            </a:xfrm>
            <a:custGeom>
              <a:avLst/>
              <a:gdLst>
                <a:gd name="connsiteX0" fmla="*/ 9791459 w 11030122"/>
                <a:gd name="connsiteY0" fmla="*/ 0 h 1215516"/>
                <a:gd name="connsiteX1" fmla="*/ 11030122 w 11030122"/>
                <a:gd name="connsiteY1" fmla="*/ 1215516 h 1215516"/>
                <a:gd name="connsiteX2" fmla="*/ 1238664 w 11030122"/>
                <a:gd name="connsiteY2" fmla="*/ 1215516 h 1215516"/>
                <a:gd name="connsiteX3" fmla="*/ 0 w 11030122"/>
                <a:gd name="connsiteY3" fmla="*/ 0 h 121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30122" h="1215516">
                  <a:moveTo>
                    <a:pt x="9791459" y="0"/>
                  </a:moveTo>
                  <a:lnTo>
                    <a:pt x="11030122" y="1215516"/>
                  </a:lnTo>
                  <a:lnTo>
                    <a:pt x="1238664" y="12155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E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1" name="Forme libre : forme 30">
              <a:extLst>
                <a:ext uri="{FF2B5EF4-FFF2-40B4-BE49-F238E27FC236}">
                  <a16:creationId xmlns:a16="http://schemas.microsoft.com/office/drawing/2014/main" id="{C687F725-9BAA-4FDE-BF5B-B39EF6EA033C}"/>
                </a:ext>
              </a:extLst>
            </p:cNvPr>
            <p:cNvSpPr/>
            <p:nvPr userDrawn="1"/>
          </p:nvSpPr>
          <p:spPr bwMode="ltGray">
            <a:xfrm rot="18932423">
              <a:off x="4731456" y="3460932"/>
              <a:ext cx="9203499" cy="1215516"/>
            </a:xfrm>
            <a:custGeom>
              <a:avLst/>
              <a:gdLst>
                <a:gd name="connsiteX0" fmla="*/ 9203499 w 9203499"/>
                <a:gd name="connsiteY0" fmla="*/ 0 h 1215516"/>
                <a:gd name="connsiteX1" fmla="*/ 8010698 w 9203499"/>
                <a:gd name="connsiteY1" fmla="*/ 1215516 h 1215516"/>
                <a:gd name="connsiteX2" fmla="*/ 1238664 w 9203499"/>
                <a:gd name="connsiteY2" fmla="*/ 1215516 h 1215516"/>
                <a:gd name="connsiteX3" fmla="*/ 0 w 9203499"/>
                <a:gd name="connsiteY3" fmla="*/ 0 h 121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03499" h="1215516">
                  <a:moveTo>
                    <a:pt x="9203499" y="0"/>
                  </a:moveTo>
                  <a:lnTo>
                    <a:pt x="8010698" y="1215516"/>
                  </a:lnTo>
                  <a:lnTo>
                    <a:pt x="1238664" y="12155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E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23" name="Titre 1">
            <a:extLst>
              <a:ext uri="{FF2B5EF4-FFF2-40B4-BE49-F238E27FC236}">
                <a16:creationId xmlns:a16="http://schemas.microsoft.com/office/drawing/2014/main" id="{0720AE2E-312C-4683-8989-D798355BADA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000" y="450000"/>
            <a:ext cx="9377585" cy="1661993"/>
          </a:xfrm>
        </p:spPr>
        <p:txBody>
          <a:bodyPr lIns="0" tIns="0" bIns="0" anchor="t">
            <a:spAutoFit/>
          </a:bodyPr>
          <a:lstStyle>
            <a:lvl1pPr algn="l">
              <a:lnSpc>
                <a:spcPct val="90000"/>
              </a:lnSpc>
              <a:defRPr sz="6000" b="1" cap="none" spc="-120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GB"/>
              <a:t>Report/proposal</a:t>
            </a:r>
            <a:br>
              <a:rPr lang="en-GB"/>
            </a:br>
            <a:r>
              <a:rPr lang="en-GB"/>
              <a:t>title</a:t>
            </a:r>
          </a:p>
        </p:txBody>
      </p:sp>
      <p:sp>
        <p:nvSpPr>
          <p:cNvPr id="24" name="Sous-titre 2">
            <a:extLst>
              <a:ext uri="{FF2B5EF4-FFF2-40B4-BE49-F238E27FC236}">
                <a16:creationId xmlns:a16="http://schemas.microsoft.com/office/drawing/2014/main" id="{65680EBE-7995-4156-B622-28E72E2062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0000" y="3167680"/>
            <a:ext cx="7551997" cy="369332"/>
          </a:xfrm>
        </p:spPr>
        <p:txBody>
          <a:bodyPr wrap="square" lIns="0" tIns="0" rIns="180000" bIns="0">
            <a:sp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Optional subtitle</a:t>
            </a:r>
          </a:p>
        </p:txBody>
      </p:sp>
      <p:sp>
        <p:nvSpPr>
          <p:cNvPr id="15" name="Espace réservé de la date 3">
            <a:extLst>
              <a:ext uri="{FF2B5EF4-FFF2-40B4-BE49-F238E27FC236}">
                <a16:creationId xmlns:a16="http://schemas.microsoft.com/office/drawing/2014/main" id="{40509EFD-4C7C-4D04-B91B-72E1A430F0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0254" y="4187067"/>
            <a:ext cx="1232815" cy="215444"/>
          </a:xfrm>
          <a:prstGeom prst="rect">
            <a:avLst/>
          </a:prstGeom>
        </p:spPr>
        <p:txBody>
          <a:bodyPr wrap="none" lIns="0" tIns="0" rIns="180000" bIns="0">
            <a:sp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E6E47F53-A22F-4C3B-A907-D28F75530F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0000" y="3798685"/>
            <a:ext cx="1950855" cy="312330"/>
          </a:xfrm>
        </p:spPr>
        <p:txBody>
          <a:bodyPr wrap="none" lIns="0" tIns="0" bIns="0">
            <a:sp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Name of speaker</a:t>
            </a:r>
          </a:p>
        </p:txBody>
      </p:sp>
    </p:spTree>
    <p:extLst>
      <p:ext uri="{BB962C8B-B14F-4D97-AF65-F5344CB8AC3E}">
        <p14:creationId xmlns:p14="http://schemas.microsoft.com/office/powerpoint/2010/main" val="17190449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1886">
          <p15:clr>
            <a:srgbClr val="F26B43"/>
          </p15:clr>
        </p15:guide>
        <p15:guide id="4" orient="horz" pos="3317">
          <p15:clr>
            <a:srgbClr val="F26B43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B024DFEA-2014-1751-E480-8A66CDCDA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1350000"/>
            <a:ext cx="6095800" cy="1610016"/>
          </a:xfrm>
        </p:spPr>
        <p:txBody>
          <a:bodyPr/>
          <a:lstStyle>
            <a:lvl1pPr>
              <a:defRPr sz="48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7" name="Subtitle">
            <a:extLst>
              <a:ext uri="{FF2B5EF4-FFF2-40B4-BE49-F238E27FC236}">
                <a16:creationId xmlns:a16="http://schemas.microsoft.com/office/drawing/2014/main" id="{1C3EC48E-82FF-AD78-A375-4569D055911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3494989"/>
            <a:ext cx="6096000" cy="1274763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/>
              <a:t>Optional additional information</a:t>
            </a:r>
          </a:p>
        </p:txBody>
      </p:sp>
      <p:sp>
        <p:nvSpPr>
          <p:cNvPr id="11" name="Chapter Number">
            <a:extLst>
              <a:ext uri="{FF2B5EF4-FFF2-40B4-BE49-F238E27FC236}">
                <a16:creationId xmlns:a16="http://schemas.microsoft.com/office/drawing/2014/main" id="{7066FE41-55CD-1D44-7ED7-B1E742AF18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48762" y="1032463"/>
            <a:ext cx="2600325" cy="1820863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17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3" name="Triangle">
            <a:extLst>
              <a:ext uri="{FF2B5EF4-FFF2-40B4-BE49-F238E27FC236}">
                <a16:creationId xmlns:a16="http://schemas.microsoft.com/office/drawing/2014/main" id="{A47BBA45-30B2-1AE1-4D29-166B974CDE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6200000">
            <a:off x="9281601" y="3947601"/>
            <a:ext cx="2910399" cy="2910399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112000"/>
              </a:lnSpc>
              <a:spcBef>
                <a:spcPts val="400"/>
              </a:spcBef>
              <a:spcAft>
                <a:spcPts val="400"/>
              </a:spcAft>
            </a:pP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4" name="Slide Number">
            <a:extLst>
              <a:ext uri="{FF2B5EF4-FFF2-40B4-BE49-F238E27FC236}">
                <a16:creationId xmlns:a16="http://schemas.microsoft.com/office/drawing/2014/main" id="{72396438-1F17-18D4-E6ED-2C8143857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5849681" y="6479951"/>
            <a:ext cx="492637" cy="1404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0"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</a:pPr>
            <a:fld id="{42C674B8-9BBC-4FFF-A23E-570BB0655C41}" type="slidenum">
              <a:rPr lang="en-GB" sz="900" smtClean="0">
                <a:solidFill>
                  <a:schemeClr val="bg1"/>
                </a:solidFill>
              </a:rPr>
              <a:pPr algn="ctr" rtl="0">
                <a:lnSpc>
                  <a:spcPct val="110000"/>
                </a:lnSpc>
                <a:spcBef>
                  <a:spcPts val="400"/>
                </a:spcBef>
                <a:spcAft>
                  <a:spcPts val="400"/>
                </a:spcAft>
              </a:pPr>
              <a:t>‹#›</a:t>
            </a:fld>
            <a:endParaRPr lang="en-GB" sz="900" dirty="0">
              <a:solidFill>
                <a:schemeClr val="bg1"/>
              </a:solidFill>
            </a:endParaRPr>
          </a:p>
        </p:txBody>
      </p:sp>
      <p:pic>
        <p:nvPicPr>
          <p:cNvPr id="5" name="Ipsos Logo">
            <a:extLst>
              <a:ext uri="{FF2B5EF4-FFF2-40B4-BE49-F238E27FC236}">
                <a16:creationId xmlns:a16="http://schemas.microsoft.com/office/drawing/2014/main" id="{0B670EF9-49DC-A59C-6B97-BFCFA58E27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3361" y="6173519"/>
            <a:ext cx="492637" cy="44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7324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_standar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03231E-4063-4D72-A4F3-5BF19050C30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0000" y="2351088"/>
            <a:ext cx="11274425" cy="3597275"/>
          </a:xfrm>
        </p:spPr>
        <p:txBody>
          <a:bodyPr numCol="1" spcCol="306000">
            <a:noAutofit/>
          </a:bodyPr>
          <a:lstStyle>
            <a:lvl1pPr>
              <a:spcBef>
                <a:spcPts val="400"/>
              </a:spcBef>
              <a:defRPr sz="2400" b="0">
                <a:solidFill>
                  <a:schemeClr val="tx1"/>
                </a:solidFill>
              </a:defRPr>
            </a:lvl1pPr>
            <a:lvl2pPr>
              <a:spcBef>
                <a:spcPts val="400"/>
              </a:spcBef>
              <a:defRPr sz="2400" b="0">
                <a:solidFill>
                  <a:schemeClr val="tx1"/>
                </a:solidFill>
              </a:defRPr>
            </a:lvl2pPr>
            <a:lvl3pPr>
              <a:spcBef>
                <a:spcPts val="400"/>
              </a:spcBef>
              <a:defRPr sz="2400" b="0">
                <a:solidFill>
                  <a:schemeClr val="tx1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Your text here</a:t>
            </a:r>
          </a:p>
          <a:p>
            <a:pPr lvl="1"/>
            <a:r>
              <a:rPr lang="en-GB"/>
              <a:t>Text level 1</a:t>
            </a:r>
          </a:p>
          <a:p>
            <a:pPr lvl="2"/>
            <a:r>
              <a:rPr lang="en-GB"/>
              <a:t>Text level 2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BF0EA7-F970-4346-8D0E-569AE4CD2158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D61AABEC-672F-4B68-B914-690DA978312C}" type="slidenum">
              <a:rPr lang="en-GB" smtClean="0"/>
              <a:pPr/>
              <a:t>‹#›</a:t>
            </a:fld>
            <a:r>
              <a:rPr lang="en-GB" dirty="0"/>
              <a:t>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6D49A11C-7499-4B43-87FD-7D1C3BC912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0000" y="397170"/>
            <a:ext cx="9341700" cy="77559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Insert title here</a:t>
            </a:r>
            <a:endParaRPr lang="en-GB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5B2C0299-5085-4715-B1F5-50E3BBA8C58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0001" y="1648180"/>
            <a:ext cx="9341700" cy="430887"/>
          </a:xfrm>
          <a:noFill/>
        </p:spPr>
        <p:txBody>
          <a:bodyPr vert="horz" wrap="square" lIns="0" tIns="0" rIns="0" bIns="0" rtlCol="0">
            <a:spAutoFit/>
          </a:bodyPr>
          <a:lstStyle>
            <a:lvl1pPr>
              <a:lnSpc>
                <a:spcPct val="100000"/>
              </a:lnSpc>
              <a:defRPr lang="en-GB" sz="2800" b="1" dirty="0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Optional subtitle</a:t>
            </a:r>
          </a:p>
        </p:txBody>
      </p:sp>
    </p:spTree>
    <p:extLst>
      <p:ext uri="{BB962C8B-B14F-4D97-AF65-F5344CB8AC3E}">
        <p14:creationId xmlns:p14="http://schemas.microsoft.com/office/powerpoint/2010/main" val="41058611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4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B66D97C3-1B7F-5C9F-E63F-96F1A14B62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1350000"/>
            <a:ext cx="6797676" cy="715669"/>
          </a:xfrm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4800" b="0" cap="all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29E5EE94-2CAC-A691-BCF2-845687798E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2000" y="3494989"/>
            <a:ext cx="6096000" cy="1274763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/>
              <a:t>Optional additional information</a:t>
            </a:r>
          </a:p>
        </p:txBody>
      </p:sp>
      <p:sp>
        <p:nvSpPr>
          <p:cNvPr id="10" name="Picture Placeholder">
            <a:extLst>
              <a:ext uri="{FF2B5EF4-FFF2-40B4-BE49-F238E27FC236}">
                <a16:creationId xmlns:a16="http://schemas.microsoft.com/office/drawing/2014/main" id="{92B650A8-9C21-DC86-F471-38B40FC6D5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3975100 h 6858000"/>
              <a:gd name="connsiteX3" fmla="*/ 9309100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3975100"/>
                </a:lnTo>
                <a:lnTo>
                  <a:pt x="9309100" y="6858000"/>
                </a:lnTo>
                <a:lnTo>
                  <a:pt x="0" y="6858000"/>
                </a:ln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2520000" rtlCol="0" anchor="b">
            <a:noAutofit/>
          </a:bodyPr>
          <a:lstStyle>
            <a:lvl1pPr>
              <a:defRPr lang="en-GB"/>
            </a:lvl1pPr>
          </a:lstStyle>
          <a:p>
            <a:pPr lvl="0" algn="ctr"/>
            <a:r>
              <a:rPr lang="en-GB" dirty="0"/>
              <a:t>Click icon to insert image</a:t>
            </a:r>
          </a:p>
        </p:txBody>
      </p:sp>
      <p:sp>
        <p:nvSpPr>
          <p:cNvPr id="4" name="Classification">
            <a:extLst>
              <a:ext uri="{FF2B5EF4-FFF2-40B4-BE49-F238E27FC236}">
                <a16:creationId xmlns:a16="http://schemas.microsoft.com/office/drawing/2014/main" id="{F24B9245-8C3F-D9F1-7FC8-4D3768017B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>
          <a:xfrm>
            <a:off x="440938" y="6374219"/>
            <a:ext cx="2600712" cy="246221"/>
          </a:xfrm>
          <a:prstGeom prst="rect">
            <a:avLst/>
          </a:prstGeom>
          <a:effectLst/>
        </p:spPr>
        <p:txBody>
          <a:bodyPr vert="horz" wrap="square" lIns="0" tIns="0" rIns="0" bIns="0" rtlCol="0" anchor="b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900" b="0" kern="120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800" dirty="0">
                <a:solidFill>
                  <a:schemeClr val="bg1"/>
                </a:solidFill>
                <a:effectLst/>
              </a:rPr>
              <a:t>© Ipsos | Doc Name | Month Year | Version # | Public | Internal/Client Use Only | Strictly Confidential</a:t>
            </a:r>
          </a:p>
        </p:txBody>
      </p:sp>
      <p:sp>
        <p:nvSpPr>
          <p:cNvPr id="6" name="Slide Number">
            <a:extLst>
              <a:ext uri="{FF2B5EF4-FFF2-40B4-BE49-F238E27FC236}">
                <a16:creationId xmlns:a16="http://schemas.microsoft.com/office/drawing/2014/main" id="{202AE276-86A8-A521-58F1-3F84240A5B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5849681" y="6479951"/>
            <a:ext cx="492637" cy="1404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0"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</a:pPr>
            <a:fld id="{42C674B8-9BBC-4FFF-A23E-570BB0655C41}" type="slidenum">
              <a:rPr lang="en-GB" sz="900" smtClean="0">
                <a:solidFill>
                  <a:schemeClr val="bg1">
                    <a:lumMod val="65000"/>
                  </a:schemeClr>
                </a:solidFill>
              </a:rPr>
              <a:pPr algn="ctr" rtl="0">
                <a:lnSpc>
                  <a:spcPct val="110000"/>
                </a:lnSpc>
                <a:spcBef>
                  <a:spcPts val="400"/>
                </a:spcBef>
                <a:spcAft>
                  <a:spcPts val="400"/>
                </a:spcAft>
              </a:pPr>
              <a:t>‹#›</a:t>
            </a:fld>
            <a:endParaRPr lang="en-GB" sz="9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2" name="Ipsos Logo">
            <a:extLst>
              <a:ext uri="{FF2B5EF4-FFF2-40B4-BE49-F238E27FC236}">
                <a16:creationId xmlns:a16="http://schemas.microsoft.com/office/drawing/2014/main" id="{BEC051CE-FCDB-2EBC-A53E-B4922F048E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3361" y="6173519"/>
            <a:ext cx="492637" cy="44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202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63011884-C2D5-14CD-9848-37C5CB013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56271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uble 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31429DE-4D63-DCEA-0E6E-B1E263115B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Double column layout</a:t>
            </a:r>
            <a:endParaRPr lang="en-GB"/>
          </a:p>
        </p:txBody>
      </p:sp>
      <p:sp>
        <p:nvSpPr>
          <p:cNvPr id="3" name="Placeholder">
            <a:extLst>
              <a:ext uri="{FF2B5EF4-FFF2-40B4-BE49-F238E27FC236}">
                <a16:creationId xmlns:a16="http://schemas.microsoft.com/office/drawing/2014/main" id="{1703231E-4063-4D72-A4F3-5BF19050C30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0000" y="1808163"/>
            <a:ext cx="11299088" cy="3861312"/>
          </a:xfrm>
          <a:prstGeom prst="rect">
            <a:avLst/>
          </a:prstGeom>
        </p:spPr>
        <p:txBody>
          <a:bodyPr numCol="2" spcCol="288000">
            <a:noAutofit/>
          </a:bodyPr>
          <a:lstStyle>
            <a:lvl1pPr>
              <a:lnSpc>
                <a:spcPct val="115000"/>
              </a:lnSpc>
              <a:spcBef>
                <a:spcPts val="400"/>
              </a:spcBef>
              <a:defRPr sz="1200">
                <a:solidFill>
                  <a:schemeClr val="tx1"/>
                </a:solidFill>
              </a:defRPr>
            </a:lvl1pPr>
            <a:lvl2pPr marL="180975" indent="-180975">
              <a:lnSpc>
                <a:spcPct val="115000"/>
              </a:lnSpc>
              <a:spcBef>
                <a:spcPts val="400"/>
              </a:spcBef>
              <a:buSzPct val="100000"/>
              <a:defRPr lang="en-GB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lnSpc>
                <a:spcPct val="115000"/>
              </a:lnSpc>
              <a:spcBef>
                <a:spcPts val="400"/>
              </a:spcBef>
              <a:defRPr sz="1200">
                <a:solidFill>
                  <a:schemeClr val="tx1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Your text here</a:t>
            </a:r>
          </a:p>
          <a:p>
            <a:pPr marL="180975" lvl="1" indent="-180975" algn="l" defTabSz="914400" rtl="0" eaLnBrk="1" latinLnBrk="0" hangingPunct="1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 panose="020B0604020202020204" pitchFamily="34" charset="0"/>
              <a:buChar char="•"/>
            </a:pPr>
            <a:r>
              <a:rPr lang="en-GB"/>
              <a:t>Text level 1</a:t>
            </a:r>
          </a:p>
          <a:p>
            <a:pPr lvl="2"/>
            <a:r>
              <a:rPr lang="en-GB"/>
              <a:t>Text level 2</a:t>
            </a:r>
          </a:p>
        </p:txBody>
      </p:sp>
    </p:spTree>
    <p:extLst>
      <p:ext uri="{BB962C8B-B14F-4D97-AF65-F5344CB8AC3E}">
        <p14:creationId xmlns:p14="http://schemas.microsoft.com/office/powerpoint/2010/main" val="7163950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31429DE-4D63-DCEA-0E6E-B1E263115B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Four column layout</a:t>
            </a:r>
            <a:endParaRPr lang="en-GB"/>
          </a:p>
        </p:txBody>
      </p:sp>
      <p:sp>
        <p:nvSpPr>
          <p:cNvPr id="3" name="Placeholder">
            <a:extLst>
              <a:ext uri="{FF2B5EF4-FFF2-40B4-BE49-F238E27FC236}">
                <a16:creationId xmlns:a16="http://schemas.microsoft.com/office/drawing/2014/main" id="{1703231E-4063-4D72-A4F3-5BF19050C30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0000" y="1808163"/>
            <a:ext cx="11299088" cy="3861312"/>
          </a:xfrm>
          <a:prstGeom prst="rect">
            <a:avLst/>
          </a:prstGeom>
        </p:spPr>
        <p:txBody>
          <a:bodyPr numCol="4" spcCol="288000">
            <a:noAutofit/>
          </a:bodyPr>
          <a:lstStyle>
            <a:lvl1pPr>
              <a:spcBef>
                <a:spcPts val="400"/>
              </a:spcBef>
              <a:defRPr sz="1200">
                <a:solidFill>
                  <a:schemeClr val="tx1"/>
                </a:solidFill>
              </a:defRPr>
            </a:lvl1pPr>
            <a:lvl2pPr marL="180975" indent="-180975"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 lang="en-GB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spcBef>
                <a:spcPts val="400"/>
              </a:spcBef>
              <a:defRPr sz="1200">
                <a:solidFill>
                  <a:schemeClr val="tx1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Your text here</a:t>
            </a:r>
          </a:p>
          <a:p>
            <a:pPr marL="180975" lvl="1" indent="-180975" algn="l" defTabSz="914400" rtl="0" eaLnBrk="1" latinLnBrk="0" hangingPunct="1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 panose="020B0604020202020204" pitchFamily="34" charset="0"/>
              <a:buChar char="•"/>
            </a:pPr>
            <a:r>
              <a:rPr lang="en-GB"/>
              <a:t>Text level 1</a:t>
            </a:r>
          </a:p>
          <a:p>
            <a:pPr lvl="2"/>
            <a:r>
              <a:rPr lang="en-GB"/>
              <a:t>Text level 2</a:t>
            </a:r>
          </a:p>
        </p:txBody>
      </p:sp>
    </p:spTree>
    <p:extLst>
      <p:ext uri="{BB962C8B-B14F-4D97-AF65-F5344CB8AC3E}">
        <p14:creationId xmlns:p14="http://schemas.microsoft.com/office/powerpoint/2010/main" val="6311843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31429DE-4D63-DCEA-0E6E-B1E263115B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0000" y="701874"/>
            <a:ext cx="8398725" cy="71566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3 column textbox</a:t>
            </a:r>
            <a:endParaRPr lang="en-GB"/>
          </a:p>
        </p:txBody>
      </p:sp>
      <p:sp>
        <p:nvSpPr>
          <p:cNvPr id="3" name="Placeholder">
            <a:extLst>
              <a:ext uri="{FF2B5EF4-FFF2-40B4-BE49-F238E27FC236}">
                <a16:creationId xmlns:a16="http://schemas.microsoft.com/office/drawing/2014/main" id="{1703231E-4063-4D72-A4F3-5BF19050C30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0000" y="1808163"/>
            <a:ext cx="8398725" cy="4140200"/>
          </a:xfrm>
          <a:prstGeom prst="rect">
            <a:avLst/>
          </a:prstGeom>
        </p:spPr>
        <p:txBody>
          <a:bodyPr numCol="3" spcCol="288000">
            <a:noAutofit/>
          </a:bodyPr>
          <a:lstStyle>
            <a:lvl1pPr>
              <a:spcBef>
                <a:spcPts val="400"/>
              </a:spcBef>
              <a:defRPr sz="1200">
                <a:solidFill>
                  <a:schemeClr val="tx1"/>
                </a:solidFill>
              </a:defRPr>
            </a:lvl1pPr>
            <a:lvl2pPr marL="180975" indent="-180975">
              <a:spcBef>
                <a:spcPts val="400"/>
              </a:spcBef>
              <a:buSzPct val="100000"/>
              <a:defRPr lang="en-GB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spcBef>
                <a:spcPts val="400"/>
              </a:spcBef>
              <a:defRPr sz="1200">
                <a:solidFill>
                  <a:schemeClr val="tx1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Your text here</a:t>
            </a:r>
          </a:p>
          <a:p>
            <a:pPr marL="180975" lvl="1" indent="-180975" algn="l" defTabSz="914400" rtl="0" eaLnBrk="1" latinLnBrk="0" hangingPunct="1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 panose="020B0604020202020204" pitchFamily="34" charset="0"/>
              <a:buChar char="•"/>
            </a:pPr>
            <a:r>
              <a:rPr lang="en-GB"/>
              <a:t>Text level 1</a:t>
            </a:r>
          </a:p>
          <a:p>
            <a:pPr lvl="2"/>
            <a:r>
              <a:rPr lang="en-GB"/>
              <a:t>Text level 2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556ABC33-C372-AF5C-2E2E-D41F4EF2DF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60365" y="0"/>
            <a:ext cx="2591650" cy="5948363"/>
          </a:xfrm>
          <a:custGeom>
            <a:avLst/>
            <a:gdLst>
              <a:gd name="connsiteX0" fmla="*/ 0 w 2591650"/>
              <a:gd name="connsiteY0" fmla="*/ 0 h 5948363"/>
              <a:gd name="connsiteX1" fmla="*/ 2591650 w 2591650"/>
              <a:gd name="connsiteY1" fmla="*/ 0 h 5948363"/>
              <a:gd name="connsiteX2" fmla="*/ 2591650 w 2591650"/>
              <a:gd name="connsiteY2" fmla="*/ 5583497 h 5948363"/>
              <a:gd name="connsiteX3" fmla="*/ 2226784 w 2591650"/>
              <a:gd name="connsiteY3" fmla="*/ 5948363 h 5948363"/>
              <a:gd name="connsiteX4" fmla="*/ 0 w 2591650"/>
              <a:gd name="connsiteY4" fmla="*/ 5948363 h 5948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1650" h="5948363">
                <a:moveTo>
                  <a:pt x="0" y="0"/>
                </a:moveTo>
                <a:lnTo>
                  <a:pt x="2591650" y="0"/>
                </a:lnTo>
                <a:lnTo>
                  <a:pt x="2591650" y="5583497"/>
                </a:lnTo>
                <a:lnTo>
                  <a:pt x="2226784" y="5948363"/>
                </a:lnTo>
                <a:lnTo>
                  <a:pt x="0" y="5948363"/>
                </a:ln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2520000" rtlCol="0" anchor="b">
            <a:noAutofit/>
          </a:bodyPr>
          <a:lstStyle>
            <a:lvl1pPr>
              <a:defRPr lang="en-GB"/>
            </a:lvl1pPr>
          </a:lstStyle>
          <a:p>
            <a:pPr lvl="0" algn="ctr"/>
            <a:r>
              <a:rPr lang="en-US" dirty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063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31429DE-4D63-DCEA-0E6E-B1E263115B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70476" y="701874"/>
            <a:ext cx="8398725" cy="71566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3 column textbox</a:t>
            </a:r>
            <a:endParaRPr lang="en-GB"/>
          </a:p>
        </p:txBody>
      </p:sp>
      <p:sp>
        <p:nvSpPr>
          <p:cNvPr id="3" name="Placeholder">
            <a:extLst>
              <a:ext uri="{FF2B5EF4-FFF2-40B4-BE49-F238E27FC236}">
                <a16:creationId xmlns:a16="http://schemas.microsoft.com/office/drawing/2014/main" id="{1703231E-4063-4D72-A4F3-5BF19050C30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370476" y="1808163"/>
            <a:ext cx="8398725" cy="4140200"/>
          </a:xfrm>
          <a:prstGeom prst="rect">
            <a:avLst/>
          </a:prstGeom>
        </p:spPr>
        <p:txBody>
          <a:bodyPr numCol="3" spcCol="288000">
            <a:noAutofit/>
          </a:bodyPr>
          <a:lstStyle>
            <a:lvl1pPr>
              <a:spcBef>
                <a:spcPts val="400"/>
              </a:spcBef>
              <a:defRPr sz="1200">
                <a:solidFill>
                  <a:schemeClr val="tx1"/>
                </a:solidFill>
              </a:defRPr>
            </a:lvl1pPr>
            <a:lvl2pPr marL="180975" indent="-180975">
              <a:spcBef>
                <a:spcPts val="400"/>
              </a:spcBef>
              <a:buSzPct val="100000"/>
              <a:defRPr lang="en-GB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spcBef>
                <a:spcPts val="400"/>
              </a:spcBef>
              <a:defRPr sz="1200">
                <a:solidFill>
                  <a:schemeClr val="tx1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Your text here</a:t>
            </a:r>
          </a:p>
          <a:p>
            <a:pPr marL="180975" lvl="1" indent="-180975" algn="l" defTabSz="914400" rtl="0" eaLnBrk="1" latinLnBrk="0" hangingPunct="1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 panose="020B0604020202020204" pitchFamily="34" charset="0"/>
              <a:buChar char="•"/>
            </a:pPr>
            <a:r>
              <a:rPr lang="en-GB"/>
              <a:t>Text level 1</a:t>
            </a:r>
          </a:p>
          <a:p>
            <a:pPr lvl="2"/>
            <a:r>
              <a:rPr lang="en-GB"/>
              <a:t>Text level 2</a:t>
            </a:r>
          </a:p>
        </p:txBody>
      </p:sp>
      <p:sp>
        <p:nvSpPr>
          <p:cNvPr id="12" name="Picture Placeholder">
            <a:extLst>
              <a:ext uri="{FF2B5EF4-FFF2-40B4-BE49-F238E27FC236}">
                <a16:creationId xmlns:a16="http://schemas.microsoft.com/office/drawing/2014/main" id="{F3960A8C-54BB-8626-EFC5-24884A3D90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0001" y="0"/>
            <a:ext cx="2591650" cy="5948363"/>
          </a:xfrm>
          <a:custGeom>
            <a:avLst/>
            <a:gdLst>
              <a:gd name="connsiteX0" fmla="*/ 0 w 2591650"/>
              <a:gd name="connsiteY0" fmla="*/ 0 h 5948363"/>
              <a:gd name="connsiteX1" fmla="*/ 2591650 w 2591650"/>
              <a:gd name="connsiteY1" fmla="*/ 0 h 5948363"/>
              <a:gd name="connsiteX2" fmla="*/ 2591650 w 2591650"/>
              <a:gd name="connsiteY2" fmla="*/ 5583497 h 5948363"/>
              <a:gd name="connsiteX3" fmla="*/ 2226784 w 2591650"/>
              <a:gd name="connsiteY3" fmla="*/ 5948363 h 5948363"/>
              <a:gd name="connsiteX4" fmla="*/ 0 w 2591650"/>
              <a:gd name="connsiteY4" fmla="*/ 5948363 h 5948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1650" h="5948363">
                <a:moveTo>
                  <a:pt x="0" y="0"/>
                </a:moveTo>
                <a:lnTo>
                  <a:pt x="2591650" y="0"/>
                </a:lnTo>
                <a:lnTo>
                  <a:pt x="2591650" y="5583497"/>
                </a:lnTo>
                <a:lnTo>
                  <a:pt x="2226784" y="5948363"/>
                </a:lnTo>
                <a:lnTo>
                  <a:pt x="0" y="5948363"/>
                </a:ln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vert="horz" wrap="square" lIns="0" tIns="0" rIns="0" bIns="2520000" rtlCol="0" anchor="b">
            <a:noAutofit/>
          </a:bodyPr>
          <a:lstStyle>
            <a:lvl1pPr>
              <a:defRPr lang="en-GB"/>
            </a:lvl1pPr>
          </a:lstStyle>
          <a:p>
            <a:pPr lvl="0" algn="ctr"/>
            <a:r>
              <a:rPr lang="en-US" dirty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73014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 descr="Header">
            <a:extLst>
              <a:ext uri="{FF2B5EF4-FFF2-40B4-BE49-F238E27FC236}">
                <a16:creationId xmlns:a16="http://schemas.microsoft.com/office/drawing/2014/main" id="{451F5451-CC20-46A2-802F-F9D60C2A6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000" y="701874"/>
            <a:ext cx="11299088" cy="71566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Slide title room for two lines</a:t>
            </a:r>
          </a:p>
        </p:txBody>
      </p:sp>
      <p:sp>
        <p:nvSpPr>
          <p:cNvPr id="7" name="Placeholder">
            <a:extLst>
              <a:ext uri="{FF2B5EF4-FFF2-40B4-BE49-F238E27FC236}">
                <a16:creationId xmlns:a16="http://schemas.microsoft.com/office/drawing/2014/main" id="{D7CC2174-966F-44FC-375D-7BD78365CC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6002" y="1825625"/>
            <a:ext cx="11313086" cy="3843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Classification">
            <a:extLst>
              <a:ext uri="{FF2B5EF4-FFF2-40B4-BE49-F238E27FC236}">
                <a16:creationId xmlns:a16="http://schemas.microsoft.com/office/drawing/2014/main" id="{5145A4F0-7D5B-0FE6-3F2E-55FC068D8D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>
          <a:xfrm>
            <a:off x="440938" y="6488640"/>
            <a:ext cx="4672238" cy="123111"/>
          </a:xfrm>
          <a:prstGeom prst="rect">
            <a:avLst/>
          </a:prstGeom>
          <a:effectLst/>
        </p:spPr>
        <p:txBody>
          <a:bodyPr vert="horz" wrap="square" lIns="0" tIns="0" rIns="0" bIns="0" rtlCol="0" anchor="b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900" b="0" kern="120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© Ipsos | National Diabetes Experience Survey | Headline Findings - National | Public</a:t>
            </a:r>
          </a:p>
        </p:txBody>
      </p:sp>
      <p:sp>
        <p:nvSpPr>
          <p:cNvPr id="96" name="Slide Number">
            <a:extLst>
              <a:ext uri="{FF2B5EF4-FFF2-40B4-BE49-F238E27FC236}">
                <a16:creationId xmlns:a16="http://schemas.microsoft.com/office/drawing/2014/main" id="{A19EB2BF-21C7-DA01-6AAC-8D446BDFC7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5849681" y="6479951"/>
            <a:ext cx="492637" cy="1404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0"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</a:pPr>
            <a:fld id="{42C674B8-9BBC-4FFF-A23E-570BB0655C41}" type="slidenum">
              <a:rPr lang="en-GB" sz="900" smtClean="0"/>
              <a:pPr algn="ctr" rtl="0">
                <a:lnSpc>
                  <a:spcPct val="110000"/>
                </a:lnSpc>
                <a:spcBef>
                  <a:spcPts val="400"/>
                </a:spcBef>
                <a:spcAft>
                  <a:spcPts val="400"/>
                </a:spcAft>
              </a:pPr>
              <a:t>‹#›</a:t>
            </a:fld>
            <a:endParaRPr lang="en-GB" sz="900" dirty="0"/>
          </a:p>
        </p:txBody>
      </p:sp>
      <p:pic>
        <p:nvPicPr>
          <p:cNvPr id="8" name="Ipsos Logo">
            <a:extLst>
              <a:ext uri="{FF2B5EF4-FFF2-40B4-BE49-F238E27FC236}">
                <a16:creationId xmlns:a16="http://schemas.microsoft.com/office/drawing/2014/main" id="{28D1BB47-AB47-9982-F311-E64B0A6B46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1263361" y="6173519"/>
            <a:ext cx="492637" cy="446920"/>
          </a:xfrm>
          <a:prstGeom prst="rect">
            <a:avLst/>
          </a:prstGeom>
        </p:spPr>
      </p:pic>
      <p:pic>
        <p:nvPicPr>
          <p:cNvPr id="3" name="Picture 2" descr="NHS logo">
            <a:extLst>
              <a:ext uri="{FF2B5EF4-FFF2-40B4-BE49-F238E27FC236}">
                <a16:creationId xmlns:a16="http://schemas.microsoft.com/office/drawing/2014/main" id="{CD14D93F-5AB5-9E69-F579-E761A56795E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4700" y="283566"/>
            <a:ext cx="821298" cy="33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2085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 cap="none" spc="0" baseline="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5000"/>
        </a:lnSpc>
        <a:spcBef>
          <a:spcPts val="400"/>
        </a:spcBef>
        <a:spcAft>
          <a:spcPts val="400"/>
        </a:spcAft>
        <a:buSzPct val="100000"/>
        <a:buFont typeface="Wingdings 2" panose="05020102010507070707" pitchFamily="18" charset="2"/>
        <a:buNone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indent="-171450" algn="l" defTabSz="914400" rtl="0" eaLnBrk="1" latinLnBrk="0" hangingPunct="1">
        <a:lnSpc>
          <a:spcPct val="115000"/>
        </a:lnSpc>
        <a:spcBef>
          <a:spcPts val="400"/>
        </a:spcBef>
        <a:spcAft>
          <a:spcPts val="400"/>
        </a:spcAft>
        <a:buSzPct val="100000"/>
        <a:buFont typeface="Arial" panose="020B0604020202020204" pitchFamily="34" charset="0"/>
        <a:buChar char="•"/>
        <a:defRPr lang="en-GB" sz="12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542925" indent="-173038" algn="l" defTabSz="914400" rtl="0" eaLnBrk="1" latinLnBrk="0" hangingPunct="1">
        <a:lnSpc>
          <a:spcPct val="115000"/>
        </a:lnSpc>
        <a:spcBef>
          <a:spcPts val="400"/>
        </a:spcBef>
        <a:spcAft>
          <a:spcPts val="400"/>
        </a:spcAft>
        <a:buFont typeface="Barlow" panose="020B0604020202020204" pitchFamily="34" charset="0"/>
        <a:buChar char="‒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87425" indent="-228600" algn="l" defTabSz="914400" rtl="0" eaLnBrk="1" latinLnBrk="0" hangingPunct="1">
        <a:lnSpc>
          <a:spcPct val="115000"/>
        </a:lnSpc>
        <a:spcBef>
          <a:spcPts val="400"/>
        </a:spcBef>
        <a:spcAft>
          <a:spcPts val="400"/>
        </a:spcAft>
        <a:buFont typeface="Barlow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033463" indent="0" algn="l" defTabSz="914400" rtl="0" eaLnBrk="1" latinLnBrk="0" hangingPunct="1">
        <a:lnSpc>
          <a:spcPct val="115000"/>
        </a:lnSpc>
        <a:spcBef>
          <a:spcPts val="400"/>
        </a:spcBef>
        <a:spcAft>
          <a:spcPts val="400"/>
        </a:spcAft>
        <a:buFont typeface="Barlow" panose="020B040602020203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Barlow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Barlow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Barlow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Barlow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5" pos="2509">
          <p15:clr>
            <a:srgbClr val="F26B43"/>
          </p15:clr>
        </p15:guide>
        <p15:guide id="26" pos="2698">
          <p15:clr>
            <a:srgbClr val="F26B43"/>
          </p15:clr>
        </p15:guide>
        <p15:guide id="30" pos="4930">
          <p15:clr>
            <a:srgbClr val="F26B43"/>
          </p15:clr>
        </p15:guide>
        <p15:guide id="31" pos="5126">
          <p15:clr>
            <a:srgbClr val="F26B43"/>
          </p15:clr>
        </p15:guide>
        <p15:guide id="39" orient="horz" pos="1139">
          <p15:clr>
            <a:srgbClr val="5ACBF0"/>
          </p15:clr>
        </p15:guide>
        <p15:guide id="41" pos="1905">
          <p15:clr>
            <a:srgbClr val="5ACBF0"/>
          </p15:clr>
        </p15:guide>
        <p15:guide id="42" pos="2109">
          <p15:clr>
            <a:srgbClr val="5ACBF0"/>
          </p15:clr>
        </p15:guide>
        <p15:guide id="43" pos="3942">
          <p15:clr>
            <a:srgbClr val="5ACBF0"/>
          </p15:clr>
        </p15:guide>
        <p15:guide id="45" pos="3741">
          <p15:clr>
            <a:srgbClr val="5ACBF0"/>
          </p15:clr>
        </p15:guide>
        <p15:guide id="46" pos="5568">
          <p15:clr>
            <a:srgbClr val="5ACBF0"/>
          </p15:clr>
        </p15:guide>
        <p15:guide id="47" pos="5770">
          <p15:clr>
            <a:srgbClr val="5ACBF0"/>
          </p15:clr>
        </p15:guide>
        <p15:guide id="53" orient="horz" pos="436">
          <p15:clr>
            <a:srgbClr val="9FCC3B"/>
          </p15:clr>
        </p15:guide>
        <p15:guide id="54" pos="279">
          <p15:clr>
            <a:srgbClr val="9FCC3B"/>
          </p15:clr>
        </p15:guide>
        <p15:guide id="55" pos="7401">
          <p15:clr>
            <a:srgbClr val="9FCC3B"/>
          </p15:clr>
        </p15:guide>
        <p15:guide id="56" orient="horz" pos="3747">
          <p15:clr>
            <a:srgbClr val="9FCC3B"/>
          </p15:clr>
        </p15:guide>
        <p15:guide id="57" orient="horz" pos="3884">
          <p15:clr>
            <a:srgbClr val="000000"/>
          </p15:clr>
        </p15:guide>
        <p15:guide id="58" orient="horz" pos="913">
          <p15:clr>
            <a:srgbClr val="C35EA4"/>
          </p15:clr>
        </p15:guide>
        <p15:guide id="59" orient="horz" pos="132">
          <p15:clr>
            <a:srgbClr val="000000"/>
          </p15:clr>
        </p15:guide>
        <p15:guide id="60" orient="horz" pos="3571">
          <p15:clr>
            <a:srgbClr val="5ACBF0"/>
          </p15:clr>
        </p15:guide>
        <p15:guide id="61" orient="horz" pos="4166">
          <p15:clr>
            <a:srgbClr val="000000"/>
          </p15:clr>
        </p15:guide>
        <p15:guide id="62" pos="140">
          <p15:clr>
            <a:srgbClr val="000000"/>
          </p15:clr>
        </p15:guide>
        <p15:guide id="63" pos="7537">
          <p15:clr>
            <a:srgbClr val="00000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5C87A-E226-F911-A6FA-79E46409D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000" y="701874"/>
            <a:ext cx="11299088" cy="527923"/>
          </a:xfrm>
        </p:spPr>
        <p:txBody>
          <a:bodyPr/>
          <a:lstStyle/>
          <a:p>
            <a:r>
              <a:rPr lang="en-GB" dirty="0"/>
              <a:t>Headline findings – type 1 diabetes</a:t>
            </a: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9A2FE918-49AC-A41B-6087-EF8A4D3D7ED2}"/>
              </a:ext>
            </a:extLst>
          </p:cNvPr>
          <p:cNvGrpSpPr/>
          <p:nvPr/>
        </p:nvGrpSpPr>
        <p:grpSpPr>
          <a:xfrm>
            <a:off x="478544" y="1758825"/>
            <a:ext cx="3571792" cy="1227826"/>
            <a:chOff x="478544" y="1758825"/>
            <a:chExt cx="3571792" cy="1227826"/>
          </a:xfrm>
        </p:grpSpPr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97C1AD36-8EEE-8407-CB05-E116657B5532}"/>
                </a:ext>
              </a:extLst>
            </p:cNvPr>
            <p:cNvSpPr/>
            <p:nvPr/>
          </p:nvSpPr>
          <p:spPr>
            <a:xfrm>
              <a:off x="478544" y="1758825"/>
              <a:ext cx="3556800" cy="1227826"/>
            </a:xfrm>
            <a:prstGeom prst="rect">
              <a:avLst/>
            </a:prstGeom>
            <a:solidFill>
              <a:srgbClr val="C7DCEF">
                <a:alpha val="66000"/>
              </a:srgbClr>
            </a:solidFill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0071BB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CBB6BBB5-787B-7B4B-E129-626FEAEF2B1F}"/>
                </a:ext>
              </a:extLst>
            </p:cNvPr>
            <p:cNvSpPr txBox="1"/>
            <p:nvPr/>
          </p:nvSpPr>
          <p:spPr>
            <a:xfrm>
              <a:off x="640934" y="1889382"/>
              <a:ext cx="1298024" cy="4991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477"/>
                </a:spcBef>
                <a:spcAft>
                  <a:spcPts val="477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5EB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51%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E9B7647B-3EA0-3354-4C74-3E7088DF3A71}"/>
                </a:ext>
              </a:extLst>
            </p:cNvPr>
            <p:cNvSpPr txBox="1"/>
            <p:nvPr/>
          </p:nvSpPr>
          <p:spPr>
            <a:xfrm>
              <a:off x="640934" y="2452056"/>
              <a:ext cx="3409402" cy="3905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5EB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said that not recognising the symptoms of diabetes delayed their diagnosis</a:t>
              </a: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45614DF6-B8C7-2D74-7C6B-0EF116958CAF}"/>
                </a:ext>
              </a:extLst>
            </p:cNvPr>
            <p:cNvSpPr/>
            <p:nvPr/>
          </p:nvSpPr>
          <p:spPr>
            <a:xfrm>
              <a:off x="3361453" y="1833255"/>
              <a:ext cx="567502" cy="5675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1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3E51362A-8918-8CD0-65B3-9D6BB9897942}"/>
              </a:ext>
            </a:extLst>
          </p:cNvPr>
          <p:cNvGrpSpPr/>
          <p:nvPr/>
        </p:nvGrpSpPr>
        <p:grpSpPr>
          <a:xfrm>
            <a:off x="4246083" y="1758825"/>
            <a:ext cx="3571792" cy="1234965"/>
            <a:chOff x="478544" y="1758825"/>
            <a:chExt cx="3571792" cy="1234965"/>
          </a:xfrm>
          <a:solidFill>
            <a:srgbClr val="005EB8"/>
          </a:solidFill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FB5276CC-157F-5A5A-DC69-59D9AE3C4540}"/>
                </a:ext>
              </a:extLst>
            </p:cNvPr>
            <p:cNvSpPr/>
            <p:nvPr/>
          </p:nvSpPr>
          <p:spPr>
            <a:xfrm>
              <a:off x="478544" y="1758825"/>
              <a:ext cx="3556800" cy="1227826"/>
            </a:xfrm>
            <a:prstGeom prst="rect">
              <a:avLst/>
            </a:prstGeom>
            <a:grp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0071BB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192EB077-901C-C06B-F3F3-87F0987B5624}"/>
                </a:ext>
              </a:extLst>
            </p:cNvPr>
            <p:cNvSpPr txBox="1"/>
            <p:nvPr/>
          </p:nvSpPr>
          <p:spPr>
            <a:xfrm>
              <a:off x="640934" y="1889382"/>
              <a:ext cx="1298024" cy="49917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477"/>
                </a:spcBef>
                <a:spcAft>
                  <a:spcPts val="477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90%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9DD7FC1B-B7B8-B27D-33D7-D9389BA72EE6}"/>
                </a:ext>
              </a:extLst>
            </p:cNvPr>
            <p:cNvSpPr txBox="1"/>
            <p:nvPr/>
          </p:nvSpPr>
          <p:spPr>
            <a:xfrm>
              <a:off x="640934" y="2400101"/>
              <a:ext cx="3409402" cy="59368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said that, at diagnosis, a healthcare professional shared information with them about diabetes </a:t>
              </a: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0E1D1FA4-04AC-C90F-FF41-AC83AC947A9F}"/>
                </a:ext>
              </a:extLst>
            </p:cNvPr>
            <p:cNvSpPr/>
            <p:nvPr/>
          </p:nvSpPr>
          <p:spPr>
            <a:xfrm>
              <a:off x="3361453" y="1833255"/>
              <a:ext cx="567502" cy="5675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1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878887E6-8CE0-1A6A-29AE-5F79B2B4A6E8}"/>
              </a:ext>
            </a:extLst>
          </p:cNvPr>
          <p:cNvGrpSpPr/>
          <p:nvPr/>
        </p:nvGrpSpPr>
        <p:grpSpPr>
          <a:xfrm>
            <a:off x="8013622" y="1758825"/>
            <a:ext cx="3556800" cy="1227826"/>
            <a:chOff x="478544" y="1758825"/>
            <a:chExt cx="3556800" cy="1227826"/>
          </a:xfrm>
        </p:grpSpPr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9113262F-17AC-83FC-7A80-818DF2278CB9}"/>
                </a:ext>
              </a:extLst>
            </p:cNvPr>
            <p:cNvSpPr/>
            <p:nvPr/>
          </p:nvSpPr>
          <p:spPr>
            <a:xfrm>
              <a:off x="478544" y="1758825"/>
              <a:ext cx="3556800" cy="1227826"/>
            </a:xfrm>
            <a:prstGeom prst="rect">
              <a:avLst/>
            </a:prstGeom>
            <a:solidFill>
              <a:srgbClr val="C7DCEF">
                <a:alpha val="66000"/>
              </a:srgbClr>
            </a:solidFill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0071BB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851C0F10-563C-86B9-3F40-F09AA01B14C1}"/>
                </a:ext>
              </a:extLst>
            </p:cNvPr>
            <p:cNvSpPr txBox="1"/>
            <p:nvPr/>
          </p:nvSpPr>
          <p:spPr>
            <a:xfrm>
              <a:off x="640934" y="1889382"/>
              <a:ext cx="1298024" cy="4991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477"/>
                </a:spcBef>
                <a:spcAft>
                  <a:spcPts val="477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5EB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78%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A95AB5B5-8D67-BB6E-6139-F7615BA0D76A}"/>
                </a:ext>
              </a:extLst>
            </p:cNvPr>
            <p:cNvSpPr txBox="1"/>
            <p:nvPr/>
          </p:nvSpPr>
          <p:spPr>
            <a:xfrm>
              <a:off x="640934" y="2374422"/>
              <a:ext cx="2803504" cy="59368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5EB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of those who have had an annual review said their overall experience the last time they had one was good</a:t>
              </a:r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50099646-802E-62CA-91D5-B95B473506D2}"/>
                </a:ext>
              </a:extLst>
            </p:cNvPr>
            <p:cNvSpPr/>
            <p:nvPr/>
          </p:nvSpPr>
          <p:spPr>
            <a:xfrm>
              <a:off x="3361453" y="1833255"/>
              <a:ext cx="567502" cy="5675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1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16C0908E-4717-6894-A31A-4A2C47B490DC}"/>
              </a:ext>
            </a:extLst>
          </p:cNvPr>
          <p:cNvGrpSpPr/>
          <p:nvPr/>
        </p:nvGrpSpPr>
        <p:grpSpPr>
          <a:xfrm>
            <a:off x="484103" y="3143086"/>
            <a:ext cx="3571792" cy="1227826"/>
            <a:chOff x="478544" y="1758825"/>
            <a:chExt cx="3571792" cy="1227826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FE854C04-D5F5-FF2E-B624-D7A5ED74521F}"/>
                </a:ext>
              </a:extLst>
            </p:cNvPr>
            <p:cNvSpPr/>
            <p:nvPr/>
          </p:nvSpPr>
          <p:spPr>
            <a:xfrm>
              <a:off x="478544" y="1758825"/>
              <a:ext cx="3556800" cy="1227826"/>
            </a:xfrm>
            <a:prstGeom prst="rect">
              <a:avLst/>
            </a:prstGeom>
            <a:solidFill>
              <a:srgbClr val="C7DCEF">
                <a:alpha val="66000"/>
              </a:srgbClr>
            </a:solidFill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0071BB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F772FF76-B6FF-54B5-A2E8-B000F4A4B346}"/>
                </a:ext>
              </a:extLst>
            </p:cNvPr>
            <p:cNvSpPr txBox="1"/>
            <p:nvPr/>
          </p:nvSpPr>
          <p:spPr>
            <a:xfrm>
              <a:off x="640934" y="1889382"/>
              <a:ext cx="1298024" cy="4991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477"/>
                </a:spcBef>
                <a:spcAft>
                  <a:spcPts val="477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5EB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50%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20E5116B-3CE4-9385-DDE6-762027DD8E9B}"/>
                </a:ext>
              </a:extLst>
            </p:cNvPr>
            <p:cNvSpPr txBox="1"/>
            <p:nvPr/>
          </p:nvSpPr>
          <p:spPr>
            <a:xfrm>
              <a:off x="640934" y="2452056"/>
              <a:ext cx="3409402" cy="3905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5EB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said that they have taken part in a course about diabetes</a:t>
              </a:r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C9E7134B-CDE1-684C-4416-A08542E07961}"/>
                </a:ext>
              </a:extLst>
            </p:cNvPr>
            <p:cNvSpPr/>
            <p:nvPr/>
          </p:nvSpPr>
          <p:spPr>
            <a:xfrm>
              <a:off x="3361453" y="1833255"/>
              <a:ext cx="567502" cy="5675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1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D7593D7D-BD48-C7F5-C0A5-E6516C72675E}"/>
              </a:ext>
            </a:extLst>
          </p:cNvPr>
          <p:cNvGrpSpPr/>
          <p:nvPr/>
        </p:nvGrpSpPr>
        <p:grpSpPr>
          <a:xfrm>
            <a:off x="4232929" y="3143086"/>
            <a:ext cx="3571792" cy="1227826"/>
            <a:chOff x="478544" y="1758825"/>
            <a:chExt cx="3571792" cy="1227826"/>
          </a:xfrm>
        </p:grpSpPr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C975BF09-6AB2-D6DB-9BF9-F5035046637C}"/>
                </a:ext>
              </a:extLst>
            </p:cNvPr>
            <p:cNvSpPr/>
            <p:nvPr/>
          </p:nvSpPr>
          <p:spPr>
            <a:xfrm>
              <a:off x="478544" y="1758825"/>
              <a:ext cx="3556800" cy="1227826"/>
            </a:xfrm>
            <a:prstGeom prst="rect">
              <a:avLst/>
            </a:prstGeom>
            <a:solidFill>
              <a:srgbClr val="005EB8"/>
            </a:solidFill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0071BB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AB1B567D-7806-18CC-303F-5FE2D5E5652D}"/>
                </a:ext>
              </a:extLst>
            </p:cNvPr>
            <p:cNvSpPr txBox="1"/>
            <p:nvPr/>
          </p:nvSpPr>
          <p:spPr>
            <a:xfrm>
              <a:off x="640934" y="1889382"/>
              <a:ext cx="1298024" cy="4991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477"/>
                </a:spcBef>
                <a:spcAft>
                  <a:spcPts val="477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61%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71F9054B-99E4-F213-8DC1-B9517A190A0B}"/>
                </a:ext>
              </a:extLst>
            </p:cNvPr>
            <p:cNvSpPr txBox="1"/>
            <p:nvPr/>
          </p:nvSpPr>
          <p:spPr>
            <a:xfrm>
              <a:off x="640934" y="2472838"/>
              <a:ext cx="3409402" cy="1874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said that their diabetes is a constant worry</a:t>
              </a:r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105D8611-35A4-8EE2-2A38-BD206E95E8FE}"/>
                </a:ext>
              </a:extLst>
            </p:cNvPr>
            <p:cNvSpPr/>
            <p:nvPr/>
          </p:nvSpPr>
          <p:spPr>
            <a:xfrm>
              <a:off x="3361453" y="1833255"/>
              <a:ext cx="567502" cy="5675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1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9AD7E4C9-8A4C-AC40-2170-6450B79CF5CE}"/>
              </a:ext>
            </a:extLst>
          </p:cNvPr>
          <p:cNvGrpSpPr/>
          <p:nvPr/>
        </p:nvGrpSpPr>
        <p:grpSpPr>
          <a:xfrm>
            <a:off x="8013622" y="3143086"/>
            <a:ext cx="3556800" cy="1188000"/>
            <a:chOff x="478544" y="1758825"/>
            <a:chExt cx="3556800" cy="1188000"/>
          </a:xfrm>
          <a:solidFill>
            <a:srgbClr val="005EB8"/>
          </a:solidFill>
        </p:grpSpPr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95903B07-EB86-1363-27EA-7C5326634E7E}"/>
                </a:ext>
              </a:extLst>
            </p:cNvPr>
            <p:cNvSpPr/>
            <p:nvPr/>
          </p:nvSpPr>
          <p:spPr>
            <a:xfrm>
              <a:off x="478544" y="1758825"/>
              <a:ext cx="3556800" cy="1188000"/>
            </a:xfrm>
            <a:prstGeom prst="rect">
              <a:avLst/>
            </a:prstGeom>
            <a:solidFill>
              <a:srgbClr val="DAE8F4"/>
            </a:solidFill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0071BB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338F5EC1-7619-214D-45F8-719CC12946AF}"/>
                </a:ext>
              </a:extLst>
            </p:cNvPr>
            <p:cNvSpPr txBox="1"/>
            <p:nvPr/>
          </p:nvSpPr>
          <p:spPr>
            <a:xfrm>
              <a:off x="640934" y="1889382"/>
              <a:ext cx="1298024" cy="499176"/>
            </a:xfrm>
            <a:prstGeom prst="rect">
              <a:avLst/>
            </a:prstGeom>
            <a:solidFill>
              <a:srgbClr val="DAE8F4"/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477"/>
                </a:spcBef>
                <a:spcAft>
                  <a:spcPts val="477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5EB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83%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FF232A19-69E1-7C08-BF21-7653CFF49B3C}"/>
                </a:ext>
              </a:extLst>
            </p:cNvPr>
            <p:cNvSpPr txBox="1"/>
            <p:nvPr/>
          </p:nvSpPr>
          <p:spPr>
            <a:xfrm>
              <a:off x="640935" y="2452056"/>
              <a:ext cx="3116828" cy="3905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5EB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said that they are confident in their ability to manage their diabetes day-to-day</a:t>
              </a:r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0994DEAE-85CF-CE78-70E5-182C805FE507}"/>
                </a:ext>
              </a:extLst>
            </p:cNvPr>
            <p:cNvSpPr/>
            <p:nvPr/>
          </p:nvSpPr>
          <p:spPr>
            <a:xfrm>
              <a:off x="3361453" y="1833255"/>
              <a:ext cx="567502" cy="5675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1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5486FFD0-4BA3-9BF2-91E4-6502349FBCE5}"/>
              </a:ext>
            </a:extLst>
          </p:cNvPr>
          <p:cNvGrpSpPr/>
          <p:nvPr/>
        </p:nvGrpSpPr>
        <p:grpSpPr>
          <a:xfrm>
            <a:off x="483625" y="4527347"/>
            <a:ext cx="3556800" cy="1227826"/>
            <a:chOff x="478544" y="1758825"/>
            <a:chExt cx="3556800" cy="1227826"/>
          </a:xfrm>
          <a:solidFill>
            <a:srgbClr val="005EB8"/>
          </a:solidFill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10968A6B-73B0-F929-A77F-95A6FC08D05B}"/>
                </a:ext>
              </a:extLst>
            </p:cNvPr>
            <p:cNvSpPr/>
            <p:nvPr/>
          </p:nvSpPr>
          <p:spPr>
            <a:xfrm>
              <a:off x="478544" y="1758825"/>
              <a:ext cx="3556800" cy="1227826"/>
            </a:xfrm>
            <a:prstGeom prst="rect">
              <a:avLst/>
            </a:prstGeom>
            <a:solidFill>
              <a:srgbClr val="DAE8F4"/>
            </a:solidFill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0071BB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69945A9E-A2A0-05C8-4949-501DB540AFC7}"/>
                </a:ext>
              </a:extLst>
            </p:cNvPr>
            <p:cNvSpPr txBox="1"/>
            <p:nvPr/>
          </p:nvSpPr>
          <p:spPr>
            <a:xfrm>
              <a:off x="640934" y="1889382"/>
              <a:ext cx="1298024" cy="499176"/>
            </a:xfrm>
            <a:prstGeom prst="rect">
              <a:avLst/>
            </a:prstGeom>
            <a:solidFill>
              <a:srgbClr val="DAE8F4"/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477"/>
                </a:spcBef>
                <a:spcAft>
                  <a:spcPts val="477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5EB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19%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5898F9EA-3042-59AA-64A5-943116271B35}"/>
                </a:ext>
              </a:extLst>
            </p:cNvPr>
            <p:cNvSpPr txBox="1"/>
            <p:nvPr/>
          </p:nvSpPr>
          <p:spPr>
            <a:xfrm>
              <a:off x="640934" y="2452056"/>
              <a:ext cx="3378013" cy="390556"/>
            </a:xfrm>
            <a:prstGeom prst="rect">
              <a:avLst/>
            </a:prstGeom>
            <a:solidFill>
              <a:srgbClr val="DAE8F4"/>
            </a:solidFill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5EB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said that they have received support to take part in physical activity in the last 12 months</a:t>
              </a:r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215890C4-EFFA-E10F-FD36-DDD01936070B}"/>
                </a:ext>
              </a:extLst>
            </p:cNvPr>
            <p:cNvSpPr/>
            <p:nvPr/>
          </p:nvSpPr>
          <p:spPr>
            <a:xfrm>
              <a:off x="3361453" y="1833255"/>
              <a:ext cx="567502" cy="5675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1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6FBA108B-8699-9D21-6C90-9A17519BD99E}"/>
              </a:ext>
            </a:extLst>
          </p:cNvPr>
          <p:cNvGrpSpPr/>
          <p:nvPr/>
        </p:nvGrpSpPr>
        <p:grpSpPr>
          <a:xfrm>
            <a:off x="4232929" y="4527347"/>
            <a:ext cx="3556800" cy="1227826"/>
            <a:chOff x="478544" y="1758825"/>
            <a:chExt cx="3556800" cy="1227826"/>
          </a:xfrm>
        </p:grpSpPr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618690BC-42AD-2982-4660-AD73827CF0C4}"/>
                </a:ext>
              </a:extLst>
            </p:cNvPr>
            <p:cNvSpPr/>
            <p:nvPr/>
          </p:nvSpPr>
          <p:spPr>
            <a:xfrm>
              <a:off x="478544" y="1758825"/>
              <a:ext cx="3556800" cy="1227826"/>
            </a:xfrm>
            <a:prstGeom prst="rect">
              <a:avLst/>
            </a:prstGeom>
            <a:solidFill>
              <a:srgbClr val="005EB8"/>
            </a:solidFill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0071BB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ACEAE214-9ECD-99EC-EC5C-2F0BF9FBC619}"/>
                </a:ext>
              </a:extLst>
            </p:cNvPr>
            <p:cNvSpPr txBox="1"/>
            <p:nvPr/>
          </p:nvSpPr>
          <p:spPr>
            <a:xfrm>
              <a:off x="640934" y="1889382"/>
              <a:ext cx="1298024" cy="4991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477"/>
                </a:spcBef>
                <a:spcAft>
                  <a:spcPts val="477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90%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B3527556-6253-6982-1CDA-77211FC0C007}"/>
                </a:ext>
              </a:extLst>
            </p:cNvPr>
            <p:cNvSpPr txBox="1"/>
            <p:nvPr/>
          </p:nvSpPr>
          <p:spPr>
            <a:xfrm>
              <a:off x="640933" y="2383048"/>
              <a:ext cx="3202923" cy="59368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said that a healthcare professional talked to them about the potential complications of living with diabetes in the last 12 months</a:t>
              </a:r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0250E8A1-4EDC-D489-3A25-3DCB2E2FAFF3}"/>
                </a:ext>
              </a:extLst>
            </p:cNvPr>
            <p:cNvSpPr/>
            <p:nvPr/>
          </p:nvSpPr>
          <p:spPr>
            <a:xfrm>
              <a:off x="3361453" y="1833255"/>
              <a:ext cx="567502" cy="5675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1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C7D44132-3001-0F02-CDB1-8FEF7DF51194}"/>
              </a:ext>
            </a:extLst>
          </p:cNvPr>
          <p:cNvGrpSpPr/>
          <p:nvPr/>
        </p:nvGrpSpPr>
        <p:grpSpPr>
          <a:xfrm>
            <a:off x="7998630" y="4529818"/>
            <a:ext cx="3571792" cy="1227826"/>
            <a:chOff x="478544" y="1758825"/>
            <a:chExt cx="3571792" cy="1227826"/>
          </a:xfrm>
        </p:grpSpPr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1F2ADE0E-73FC-954B-7C7C-B17E10B2E816}"/>
                </a:ext>
              </a:extLst>
            </p:cNvPr>
            <p:cNvSpPr/>
            <p:nvPr/>
          </p:nvSpPr>
          <p:spPr>
            <a:xfrm>
              <a:off x="478544" y="1758825"/>
              <a:ext cx="3556800" cy="1227826"/>
            </a:xfrm>
            <a:prstGeom prst="rect">
              <a:avLst/>
            </a:prstGeom>
            <a:solidFill>
              <a:srgbClr val="C7DCEF">
                <a:alpha val="66000"/>
              </a:srgbClr>
            </a:solidFill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0071BB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C74E3AAA-892C-E393-D834-C12CF70058E3}"/>
                </a:ext>
              </a:extLst>
            </p:cNvPr>
            <p:cNvSpPr txBox="1"/>
            <p:nvPr/>
          </p:nvSpPr>
          <p:spPr>
            <a:xfrm>
              <a:off x="640934" y="1889382"/>
              <a:ext cx="1298024" cy="4991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477"/>
                </a:spcBef>
                <a:spcAft>
                  <a:spcPts val="477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5EB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96%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5B063782-401F-C6E8-537F-D93ED4376F3D}"/>
                </a:ext>
              </a:extLst>
            </p:cNvPr>
            <p:cNvSpPr txBox="1"/>
            <p:nvPr/>
          </p:nvSpPr>
          <p:spPr>
            <a:xfrm>
              <a:off x="640934" y="2452056"/>
              <a:ext cx="3409402" cy="3905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5EB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said that they currently use a device to manage their diabetes </a:t>
              </a:r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4A0D5B25-5211-1A0C-878B-F97906C0F573}"/>
                </a:ext>
              </a:extLst>
            </p:cNvPr>
            <p:cNvSpPr/>
            <p:nvPr/>
          </p:nvSpPr>
          <p:spPr>
            <a:xfrm>
              <a:off x="3361453" y="1833255"/>
              <a:ext cx="567502" cy="5675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1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1A0374B4-9A3C-5728-07C9-B7D25DCB63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45401" y="1944895"/>
            <a:ext cx="324000" cy="324000"/>
          </a:xfrm>
          <a:prstGeom prst="rect">
            <a:avLst/>
          </a:prstGeom>
        </p:spPr>
      </p:pic>
      <p:grpSp>
        <p:nvGrpSpPr>
          <p:cNvPr id="14" name="Group 123">
            <a:extLst>
              <a:ext uri="{FF2B5EF4-FFF2-40B4-BE49-F238E27FC236}">
                <a16:creationId xmlns:a16="http://schemas.microsoft.com/office/drawing/2014/main" id="{01763727-7D8A-8BAE-86C7-C7BA14CC4CE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491987" y="4759626"/>
            <a:ext cx="331701" cy="228673"/>
            <a:chOff x="2950" y="2939"/>
            <a:chExt cx="396" cy="273"/>
          </a:xfrm>
        </p:grpSpPr>
        <p:sp>
          <p:nvSpPr>
            <p:cNvPr id="15" name="Freeform 124">
              <a:extLst>
                <a:ext uri="{FF2B5EF4-FFF2-40B4-BE49-F238E27FC236}">
                  <a16:creationId xmlns:a16="http://schemas.microsoft.com/office/drawing/2014/main" id="{13BA5208-B32E-6A7A-60C1-98726F22C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0" y="3025"/>
              <a:ext cx="385" cy="187"/>
            </a:xfrm>
            <a:custGeom>
              <a:avLst/>
              <a:gdLst>
                <a:gd name="T0" fmla="*/ 22 w 181"/>
                <a:gd name="T1" fmla="*/ 0 h 88"/>
                <a:gd name="T2" fmla="*/ 8 w 181"/>
                <a:gd name="T3" fmla="*/ 11 h 88"/>
                <a:gd name="T4" fmla="*/ 10 w 181"/>
                <a:gd name="T5" fmla="*/ 37 h 88"/>
                <a:gd name="T6" fmla="*/ 51 w 181"/>
                <a:gd name="T7" fmla="*/ 59 h 88"/>
                <a:gd name="T8" fmla="*/ 81 w 181"/>
                <a:gd name="T9" fmla="*/ 70 h 88"/>
                <a:gd name="T10" fmla="*/ 87 w 181"/>
                <a:gd name="T11" fmla="*/ 75 h 88"/>
                <a:gd name="T12" fmla="*/ 117 w 181"/>
                <a:gd name="T13" fmla="*/ 88 h 88"/>
                <a:gd name="T14" fmla="*/ 148 w 181"/>
                <a:gd name="T15" fmla="*/ 88 h 88"/>
                <a:gd name="T16" fmla="*/ 173 w 181"/>
                <a:gd name="T17" fmla="*/ 77 h 88"/>
                <a:gd name="T18" fmla="*/ 181 w 181"/>
                <a:gd name="T19" fmla="*/ 6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88">
                  <a:moveTo>
                    <a:pt x="22" y="0"/>
                  </a:moveTo>
                  <a:cubicBezTo>
                    <a:pt x="22" y="0"/>
                    <a:pt x="16" y="5"/>
                    <a:pt x="8" y="11"/>
                  </a:cubicBezTo>
                  <a:cubicBezTo>
                    <a:pt x="0" y="18"/>
                    <a:pt x="3" y="28"/>
                    <a:pt x="10" y="37"/>
                  </a:cubicBezTo>
                  <a:cubicBezTo>
                    <a:pt x="21" y="49"/>
                    <a:pt x="30" y="56"/>
                    <a:pt x="51" y="59"/>
                  </a:cubicBezTo>
                  <a:cubicBezTo>
                    <a:pt x="66" y="62"/>
                    <a:pt x="71" y="62"/>
                    <a:pt x="81" y="70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92" y="82"/>
                    <a:pt x="108" y="88"/>
                    <a:pt x="117" y="88"/>
                  </a:cubicBezTo>
                  <a:cubicBezTo>
                    <a:pt x="127" y="88"/>
                    <a:pt x="143" y="88"/>
                    <a:pt x="148" y="88"/>
                  </a:cubicBezTo>
                  <a:cubicBezTo>
                    <a:pt x="160" y="88"/>
                    <a:pt x="168" y="83"/>
                    <a:pt x="173" y="77"/>
                  </a:cubicBezTo>
                  <a:cubicBezTo>
                    <a:pt x="174" y="76"/>
                    <a:pt x="179" y="70"/>
                    <a:pt x="181" y="65"/>
                  </a:cubicBezTo>
                </a:path>
              </a:pathLst>
            </a:custGeom>
            <a:grpFill/>
            <a:ln w="12700" cap="rnd">
              <a:solidFill>
                <a:srgbClr val="00308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Freeform 125">
              <a:extLst>
                <a:ext uri="{FF2B5EF4-FFF2-40B4-BE49-F238E27FC236}">
                  <a16:creationId xmlns:a16="http://schemas.microsoft.com/office/drawing/2014/main" id="{5FC52AF9-9056-38FA-219C-0E0E4E3B0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1" y="2939"/>
              <a:ext cx="355" cy="248"/>
            </a:xfrm>
            <a:custGeom>
              <a:avLst/>
              <a:gdLst>
                <a:gd name="T0" fmla="*/ 2 w 167"/>
                <a:gd name="T1" fmla="*/ 43 h 116"/>
                <a:gd name="T2" fmla="*/ 32 w 167"/>
                <a:gd name="T3" fmla="*/ 77 h 116"/>
                <a:gd name="T4" fmla="*/ 71 w 167"/>
                <a:gd name="T5" fmla="*/ 94 h 116"/>
                <a:gd name="T6" fmla="*/ 121 w 167"/>
                <a:gd name="T7" fmla="*/ 115 h 116"/>
                <a:gd name="T8" fmla="*/ 158 w 167"/>
                <a:gd name="T9" fmla="*/ 110 h 116"/>
                <a:gd name="T10" fmla="*/ 162 w 167"/>
                <a:gd name="T11" fmla="*/ 90 h 116"/>
                <a:gd name="T12" fmla="*/ 132 w 167"/>
                <a:gd name="T13" fmla="*/ 82 h 116"/>
                <a:gd name="T14" fmla="*/ 96 w 167"/>
                <a:gd name="T15" fmla="*/ 26 h 116"/>
                <a:gd name="T16" fmla="*/ 83 w 167"/>
                <a:gd name="T17" fmla="*/ 20 h 116"/>
                <a:gd name="T18" fmla="*/ 54 w 167"/>
                <a:gd name="T19" fmla="*/ 18 h 116"/>
                <a:gd name="T20" fmla="*/ 44 w 167"/>
                <a:gd name="T21" fmla="*/ 1 h 116"/>
                <a:gd name="T22" fmla="*/ 29 w 167"/>
                <a:gd name="T23" fmla="*/ 5 h 116"/>
                <a:gd name="T24" fmla="*/ 2 w 167"/>
                <a:gd name="T25" fmla="*/ 4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7" h="116">
                  <a:moveTo>
                    <a:pt x="2" y="43"/>
                  </a:moveTo>
                  <a:cubicBezTo>
                    <a:pt x="0" y="58"/>
                    <a:pt x="22" y="73"/>
                    <a:pt x="32" y="77"/>
                  </a:cubicBezTo>
                  <a:cubicBezTo>
                    <a:pt x="45" y="82"/>
                    <a:pt x="59" y="79"/>
                    <a:pt x="71" y="94"/>
                  </a:cubicBezTo>
                  <a:cubicBezTo>
                    <a:pt x="84" y="110"/>
                    <a:pt x="102" y="115"/>
                    <a:pt x="121" y="115"/>
                  </a:cubicBezTo>
                  <a:cubicBezTo>
                    <a:pt x="141" y="115"/>
                    <a:pt x="151" y="116"/>
                    <a:pt x="158" y="110"/>
                  </a:cubicBezTo>
                  <a:cubicBezTo>
                    <a:pt x="163" y="105"/>
                    <a:pt x="167" y="93"/>
                    <a:pt x="162" y="90"/>
                  </a:cubicBezTo>
                  <a:cubicBezTo>
                    <a:pt x="155" y="88"/>
                    <a:pt x="142" y="84"/>
                    <a:pt x="132" y="82"/>
                  </a:cubicBezTo>
                  <a:cubicBezTo>
                    <a:pt x="125" y="73"/>
                    <a:pt x="100" y="35"/>
                    <a:pt x="96" y="26"/>
                  </a:cubicBezTo>
                  <a:cubicBezTo>
                    <a:pt x="93" y="19"/>
                    <a:pt x="89" y="18"/>
                    <a:pt x="83" y="20"/>
                  </a:cubicBezTo>
                  <a:cubicBezTo>
                    <a:pt x="77" y="23"/>
                    <a:pt x="65" y="28"/>
                    <a:pt x="54" y="18"/>
                  </a:cubicBezTo>
                  <a:cubicBezTo>
                    <a:pt x="42" y="9"/>
                    <a:pt x="52" y="2"/>
                    <a:pt x="44" y="1"/>
                  </a:cubicBezTo>
                  <a:cubicBezTo>
                    <a:pt x="37" y="0"/>
                    <a:pt x="35" y="0"/>
                    <a:pt x="29" y="5"/>
                  </a:cubicBezTo>
                  <a:cubicBezTo>
                    <a:pt x="23" y="11"/>
                    <a:pt x="4" y="29"/>
                    <a:pt x="2" y="43"/>
                  </a:cubicBezTo>
                  <a:close/>
                </a:path>
              </a:pathLst>
            </a:custGeom>
            <a:grpFill/>
            <a:ln w="12700" cap="rnd">
              <a:solidFill>
                <a:srgbClr val="00308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" name="Line 126">
              <a:extLst>
                <a:ext uri="{FF2B5EF4-FFF2-40B4-BE49-F238E27FC236}">
                  <a16:creationId xmlns:a16="http://schemas.microsoft.com/office/drawing/2014/main" id="{6B382594-5F1B-FFB6-E3DA-FA12943848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9" y="3016"/>
              <a:ext cx="0" cy="17"/>
            </a:xfrm>
            <a:prstGeom prst="line">
              <a:avLst/>
            </a:prstGeom>
            <a:grpFill/>
            <a:ln w="12700" cap="rnd">
              <a:solidFill>
                <a:srgbClr val="00308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" name="Line 127">
              <a:extLst>
                <a:ext uri="{FF2B5EF4-FFF2-40B4-BE49-F238E27FC236}">
                  <a16:creationId xmlns:a16="http://schemas.microsoft.com/office/drawing/2014/main" id="{E7170288-618F-E4A4-260D-0DEB29AC01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86" y="3042"/>
              <a:ext cx="0" cy="17"/>
            </a:xfrm>
            <a:prstGeom prst="line">
              <a:avLst/>
            </a:prstGeom>
            <a:grpFill/>
            <a:ln w="12700" cap="rnd">
              <a:solidFill>
                <a:srgbClr val="00308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" name="Line 128">
              <a:extLst>
                <a:ext uri="{FF2B5EF4-FFF2-40B4-BE49-F238E27FC236}">
                  <a16:creationId xmlns:a16="http://schemas.microsoft.com/office/drawing/2014/main" id="{006B47E0-0A8D-D02B-EAE8-3120FF84D3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03" y="3067"/>
              <a:ext cx="0" cy="17"/>
            </a:xfrm>
            <a:prstGeom prst="line">
              <a:avLst/>
            </a:prstGeom>
            <a:grpFill/>
            <a:ln w="12700" cap="rnd">
              <a:solidFill>
                <a:srgbClr val="00308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5C3F7EB-FD7F-4381-8676-A59BCC4B568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473237" y="1926020"/>
            <a:ext cx="417348" cy="396000"/>
            <a:chOff x="5392" y="1185"/>
            <a:chExt cx="567" cy="538"/>
          </a:xfrm>
        </p:grpSpPr>
        <p:sp>
          <p:nvSpPr>
            <p:cNvPr id="21" name="Freeform 86">
              <a:extLst>
                <a:ext uri="{FF2B5EF4-FFF2-40B4-BE49-F238E27FC236}">
                  <a16:creationId xmlns:a16="http://schemas.microsoft.com/office/drawing/2014/main" id="{2AC8749E-84EC-47FC-B928-172C71D72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" y="1390"/>
              <a:ext cx="294" cy="265"/>
            </a:xfrm>
            <a:custGeom>
              <a:avLst/>
              <a:gdLst>
                <a:gd name="T0" fmla="*/ 269 w 367"/>
                <a:gd name="T1" fmla="*/ 0 h 330"/>
                <a:gd name="T2" fmla="*/ 184 w 367"/>
                <a:gd name="T3" fmla="*/ 49 h 330"/>
                <a:gd name="T4" fmla="*/ 98 w 367"/>
                <a:gd name="T5" fmla="*/ 0 h 330"/>
                <a:gd name="T6" fmla="*/ 0 w 367"/>
                <a:gd name="T7" fmla="*/ 110 h 330"/>
                <a:gd name="T8" fmla="*/ 184 w 367"/>
                <a:gd name="T9" fmla="*/ 330 h 330"/>
                <a:gd name="T10" fmla="*/ 367 w 367"/>
                <a:gd name="T11" fmla="*/ 110 h 330"/>
                <a:gd name="T12" fmla="*/ 269 w 367"/>
                <a:gd name="T13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7" h="330">
                  <a:moveTo>
                    <a:pt x="269" y="0"/>
                  </a:moveTo>
                  <a:cubicBezTo>
                    <a:pt x="234" y="0"/>
                    <a:pt x="201" y="21"/>
                    <a:pt x="184" y="49"/>
                  </a:cubicBezTo>
                  <a:cubicBezTo>
                    <a:pt x="166" y="21"/>
                    <a:pt x="133" y="0"/>
                    <a:pt x="98" y="0"/>
                  </a:cubicBezTo>
                  <a:cubicBezTo>
                    <a:pt x="43" y="0"/>
                    <a:pt x="0" y="55"/>
                    <a:pt x="0" y="110"/>
                  </a:cubicBezTo>
                  <a:cubicBezTo>
                    <a:pt x="0" y="238"/>
                    <a:pt x="184" y="330"/>
                    <a:pt x="184" y="330"/>
                  </a:cubicBezTo>
                  <a:cubicBezTo>
                    <a:pt x="184" y="330"/>
                    <a:pt x="367" y="238"/>
                    <a:pt x="367" y="110"/>
                  </a:cubicBezTo>
                  <a:cubicBezTo>
                    <a:pt x="367" y="55"/>
                    <a:pt x="324" y="0"/>
                    <a:pt x="269" y="0"/>
                  </a:cubicBezTo>
                  <a:close/>
                </a:path>
              </a:pathLst>
            </a:custGeom>
            <a:grpFill/>
            <a:ln w="1905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" name="Freeform 87">
              <a:extLst>
                <a:ext uri="{FF2B5EF4-FFF2-40B4-BE49-F238E27FC236}">
                  <a16:creationId xmlns:a16="http://schemas.microsoft.com/office/drawing/2014/main" id="{1203742C-5BE9-481A-BA3F-E9460A0DD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7" y="1185"/>
              <a:ext cx="40" cy="40"/>
            </a:xfrm>
            <a:custGeom>
              <a:avLst/>
              <a:gdLst>
                <a:gd name="T0" fmla="*/ 24 w 50"/>
                <a:gd name="T1" fmla="*/ 49 h 50"/>
                <a:gd name="T2" fmla="*/ 1 w 50"/>
                <a:gd name="T3" fmla="*/ 24 h 50"/>
                <a:gd name="T4" fmla="*/ 26 w 50"/>
                <a:gd name="T5" fmla="*/ 1 h 50"/>
                <a:gd name="T6" fmla="*/ 49 w 50"/>
                <a:gd name="T7" fmla="*/ 26 h 50"/>
                <a:gd name="T8" fmla="*/ 24 w 50"/>
                <a:gd name="T9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4" y="49"/>
                  </a:moveTo>
                  <a:cubicBezTo>
                    <a:pt x="11" y="49"/>
                    <a:pt x="0" y="38"/>
                    <a:pt x="1" y="24"/>
                  </a:cubicBezTo>
                  <a:cubicBezTo>
                    <a:pt x="1" y="11"/>
                    <a:pt x="12" y="0"/>
                    <a:pt x="26" y="1"/>
                  </a:cubicBezTo>
                  <a:cubicBezTo>
                    <a:pt x="39" y="1"/>
                    <a:pt x="50" y="12"/>
                    <a:pt x="49" y="26"/>
                  </a:cubicBezTo>
                  <a:cubicBezTo>
                    <a:pt x="49" y="39"/>
                    <a:pt x="38" y="50"/>
                    <a:pt x="24" y="49"/>
                  </a:cubicBezTo>
                  <a:close/>
                </a:path>
              </a:pathLst>
            </a:custGeom>
            <a:grpFill/>
            <a:ln w="1905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Freeform 88">
              <a:extLst>
                <a:ext uri="{FF2B5EF4-FFF2-40B4-BE49-F238E27FC236}">
                  <a16:creationId xmlns:a16="http://schemas.microsoft.com/office/drawing/2014/main" id="{6C3B7554-4171-4F98-8AB6-1382A721D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0" y="1185"/>
              <a:ext cx="40" cy="40"/>
            </a:xfrm>
            <a:custGeom>
              <a:avLst/>
              <a:gdLst>
                <a:gd name="T0" fmla="*/ 24 w 50"/>
                <a:gd name="T1" fmla="*/ 49 h 50"/>
                <a:gd name="T2" fmla="*/ 1 w 50"/>
                <a:gd name="T3" fmla="*/ 24 h 50"/>
                <a:gd name="T4" fmla="*/ 26 w 50"/>
                <a:gd name="T5" fmla="*/ 1 h 50"/>
                <a:gd name="T6" fmla="*/ 49 w 50"/>
                <a:gd name="T7" fmla="*/ 26 h 50"/>
                <a:gd name="T8" fmla="*/ 24 w 50"/>
                <a:gd name="T9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4" y="49"/>
                  </a:moveTo>
                  <a:cubicBezTo>
                    <a:pt x="11" y="49"/>
                    <a:pt x="0" y="38"/>
                    <a:pt x="1" y="24"/>
                  </a:cubicBezTo>
                  <a:cubicBezTo>
                    <a:pt x="1" y="11"/>
                    <a:pt x="12" y="0"/>
                    <a:pt x="26" y="1"/>
                  </a:cubicBezTo>
                  <a:cubicBezTo>
                    <a:pt x="39" y="1"/>
                    <a:pt x="50" y="12"/>
                    <a:pt x="49" y="26"/>
                  </a:cubicBezTo>
                  <a:cubicBezTo>
                    <a:pt x="49" y="39"/>
                    <a:pt x="38" y="50"/>
                    <a:pt x="24" y="49"/>
                  </a:cubicBezTo>
                  <a:close/>
                </a:path>
              </a:pathLst>
            </a:custGeom>
            <a:grpFill/>
            <a:ln w="1905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" name="Freeform 89">
              <a:extLst>
                <a:ext uri="{FF2B5EF4-FFF2-40B4-BE49-F238E27FC236}">
                  <a16:creationId xmlns:a16="http://schemas.microsoft.com/office/drawing/2014/main" id="{1A87A048-A3B6-4973-AB09-6E3313F35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2" y="1342"/>
              <a:ext cx="234" cy="48"/>
            </a:xfrm>
            <a:custGeom>
              <a:avLst/>
              <a:gdLst>
                <a:gd name="T0" fmla="*/ 293 w 293"/>
                <a:gd name="T1" fmla="*/ 0 h 61"/>
                <a:gd name="T2" fmla="*/ 146 w 293"/>
                <a:gd name="T3" fmla="*/ 61 h 61"/>
                <a:gd name="T4" fmla="*/ 0 w 293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3" h="61">
                  <a:moveTo>
                    <a:pt x="293" y="0"/>
                  </a:moveTo>
                  <a:cubicBezTo>
                    <a:pt x="269" y="37"/>
                    <a:pt x="219" y="61"/>
                    <a:pt x="146" y="61"/>
                  </a:cubicBezTo>
                  <a:cubicBezTo>
                    <a:pt x="74" y="61"/>
                    <a:pt x="24" y="49"/>
                    <a:pt x="0" y="0"/>
                  </a:cubicBezTo>
                </a:path>
              </a:pathLst>
            </a:custGeom>
            <a:grpFill/>
            <a:ln w="1905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" name="Freeform 90">
              <a:extLst>
                <a:ext uri="{FF2B5EF4-FFF2-40B4-BE49-F238E27FC236}">
                  <a16:creationId xmlns:a16="http://schemas.microsoft.com/office/drawing/2014/main" id="{EE9D581E-777A-4AD2-9B83-044CAA128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2" y="1205"/>
              <a:ext cx="273" cy="234"/>
            </a:xfrm>
            <a:custGeom>
              <a:avLst/>
              <a:gdLst>
                <a:gd name="T0" fmla="*/ 280 w 341"/>
                <a:gd name="T1" fmla="*/ 0 h 293"/>
                <a:gd name="T2" fmla="*/ 341 w 341"/>
                <a:gd name="T3" fmla="*/ 49 h 293"/>
                <a:gd name="T4" fmla="*/ 317 w 341"/>
                <a:gd name="T5" fmla="*/ 171 h 293"/>
                <a:gd name="T6" fmla="*/ 170 w 341"/>
                <a:gd name="T7" fmla="*/ 293 h 293"/>
                <a:gd name="T8" fmla="*/ 24 w 341"/>
                <a:gd name="T9" fmla="*/ 171 h 293"/>
                <a:gd name="T10" fmla="*/ 0 w 341"/>
                <a:gd name="T11" fmla="*/ 49 h 293"/>
                <a:gd name="T12" fmla="*/ 61 w 341"/>
                <a:gd name="T13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293">
                  <a:moveTo>
                    <a:pt x="280" y="0"/>
                  </a:moveTo>
                  <a:cubicBezTo>
                    <a:pt x="280" y="0"/>
                    <a:pt x="341" y="12"/>
                    <a:pt x="341" y="49"/>
                  </a:cubicBezTo>
                  <a:cubicBezTo>
                    <a:pt x="341" y="98"/>
                    <a:pt x="329" y="147"/>
                    <a:pt x="317" y="171"/>
                  </a:cubicBezTo>
                  <a:cubicBezTo>
                    <a:pt x="294" y="216"/>
                    <a:pt x="240" y="293"/>
                    <a:pt x="170" y="293"/>
                  </a:cubicBezTo>
                  <a:cubicBezTo>
                    <a:pt x="101" y="293"/>
                    <a:pt x="46" y="216"/>
                    <a:pt x="24" y="171"/>
                  </a:cubicBezTo>
                  <a:cubicBezTo>
                    <a:pt x="12" y="147"/>
                    <a:pt x="0" y="98"/>
                    <a:pt x="0" y="49"/>
                  </a:cubicBezTo>
                  <a:cubicBezTo>
                    <a:pt x="0" y="12"/>
                    <a:pt x="61" y="0"/>
                    <a:pt x="61" y="0"/>
                  </a:cubicBezTo>
                </a:path>
              </a:pathLst>
            </a:custGeom>
            <a:grpFill/>
            <a:ln w="1905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Freeform 91">
              <a:extLst>
                <a:ext uri="{FF2B5EF4-FFF2-40B4-BE49-F238E27FC236}">
                  <a16:creationId xmlns:a16="http://schemas.microsoft.com/office/drawing/2014/main" id="{20808567-5498-4422-B269-6F178869B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2" y="1439"/>
              <a:ext cx="410" cy="284"/>
            </a:xfrm>
            <a:custGeom>
              <a:avLst/>
              <a:gdLst>
                <a:gd name="T0" fmla="*/ 148 w 513"/>
                <a:gd name="T1" fmla="*/ 0 h 354"/>
                <a:gd name="T2" fmla="*/ 140 w 513"/>
                <a:gd name="T3" fmla="*/ 259 h 354"/>
                <a:gd name="T4" fmla="*/ 73 w 513"/>
                <a:gd name="T5" fmla="*/ 305 h 354"/>
                <a:gd name="T6" fmla="*/ 37 w 513"/>
                <a:gd name="T7" fmla="*/ 195 h 354"/>
                <a:gd name="T8" fmla="*/ 146 w 513"/>
                <a:gd name="T9" fmla="*/ 220 h 354"/>
                <a:gd name="T10" fmla="*/ 330 w 513"/>
                <a:gd name="T11" fmla="*/ 354 h 354"/>
                <a:gd name="T12" fmla="*/ 513 w 513"/>
                <a:gd name="T13" fmla="*/ 122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3" h="354">
                  <a:moveTo>
                    <a:pt x="148" y="0"/>
                  </a:moveTo>
                  <a:cubicBezTo>
                    <a:pt x="139" y="86"/>
                    <a:pt x="154" y="174"/>
                    <a:pt x="140" y="259"/>
                  </a:cubicBezTo>
                  <a:cubicBezTo>
                    <a:pt x="137" y="275"/>
                    <a:pt x="123" y="304"/>
                    <a:pt x="73" y="305"/>
                  </a:cubicBezTo>
                  <a:cubicBezTo>
                    <a:pt x="25" y="307"/>
                    <a:pt x="0" y="232"/>
                    <a:pt x="37" y="195"/>
                  </a:cubicBezTo>
                  <a:cubicBezTo>
                    <a:pt x="73" y="159"/>
                    <a:pt x="110" y="171"/>
                    <a:pt x="146" y="220"/>
                  </a:cubicBezTo>
                  <a:cubicBezTo>
                    <a:pt x="180" y="267"/>
                    <a:pt x="220" y="354"/>
                    <a:pt x="330" y="354"/>
                  </a:cubicBezTo>
                  <a:cubicBezTo>
                    <a:pt x="440" y="354"/>
                    <a:pt x="513" y="122"/>
                    <a:pt x="513" y="122"/>
                  </a:cubicBezTo>
                </a:path>
              </a:pathLst>
            </a:custGeom>
            <a:grpFill/>
            <a:ln w="1905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548178FE-65BC-4980-AC63-684DD6554E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2" y="1488"/>
              <a:ext cx="59" cy="59"/>
            </a:xfrm>
            <a:prstGeom prst="ellipse">
              <a:avLst/>
            </a:prstGeom>
            <a:grpFill/>
            <a:ln w="1905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A849507-E533-4A06-8B2D-EE902D53DA9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515828" y="3284021"/>
            <a:ext cx="261466" cy="396000"/>
            <a:chOff x="2147" y="1127"/>
            <a:chExt cx="723" cy="1095"/>
          </a:xfrm>
        </p:grpSpPr>
        <p:sp>
          <p:nvSpPr>
            <p:cNvPr id="29" name="Freeform 114">
              <a:extLst>
                <a:ext uri="{FF2B5EF4-FFF2-40B4-BE49-F238E27FC236}">
                  <a16:creationId xmlns:a16="http://schemas.microsoft.com/office/drawing/2014/main" id="{59B3BFDC-6532-4E9F-B425-F290FEDD03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0" y="1127"/>
              <a:ext cx="117" cy="61"/>
            </a:xfrm>
            <a:custGeom>
              <a:avLst/>
              <a:gdLst>
                <a:gd name="T0" fmla="*/ 55 w 55"/>
                <a:gd name="T1" fmla="*/ 29 h 29"/>
                <a:gd name="T2" fmla="*/ 55 w 55"/>
                <a:gd name="T3" fmla="*/ 28 h 29"/>
                <a:gd name="T4" fmla="*/ 27 w 55"/>
                <a:gd name="T5" fmla="*/ 0 h 29"/>
                <a:gd name="T6" fmla="*/ 27 w 55"/>
                <a:gd name="T7" fmla="*/ 0 h 29"/>
                <a:gd name="T8" fmla="*/ 0 w 55"/>
                <a:gd name="T9" fmla="*/ 28 h 29"/>
                <a:gd name="T10" fmla="*/ 0 w 55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9">
                  <a:moveTo>
                    <a:pt x="55" y="29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55" y="12"/>
                    <a:pt x="43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8"/>
                  </a:cubicBezTo>
                  <a:cubicBezTo>
                    <a:pt x="0" y="29"/>
                    <a:pt x="0" y="29"/>
                    <a:pt x="0" y="29"/>
                  </a:cubicBezTo>
                </a:path>
              </a:pathLst>
            </a:custGeom>
            <a:noFill/>
            <a:ln w="1905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" name="Freeform 115">
              <a:extLst>
                <a:ext uri="{FF2B5EF4-FFF2-40B4-BE49-F238E27FC236}">
                  <a16:creationId xmlns:a16="http://schemas.microsoft.com/office/drawing/2014/main" id="{3F28C9FE-3416-40B9-A053-C53552AAB4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9" y="1188"/>
              <a:ext cx="239" cy="160"/>
            </a:xfrm>
            <a:custGeom>
              <a:avLst/>
              <a:gdLst>
                <a:gd name="T0" fmla="*/ 0 w 113"/>
                <a:gd name="T1" fmla="*/ 8 h 76"/>
                <a:gd name="T2" fmla="*/ 0 w 113"/>
                <a:gd name="T3" fmla="*/ 66 h 76"/>
                <a:gd name="T4" fmla="*/ 10 w 113"/>
                <a:gd name="T5" fmla="*/ 76 h 76"/>
                <a:gd name="T6" fmla="*/ 14 w 113"/>
                <a:gd name="T7" fmla="*/ 76 h 76"/>
                <a:gd name="T8" fmla="*/ 23 w 113"/>
                <a:gd name="T9" fmla="*/ 68 h 76"/>
                <a:gd name="T10" fmla="*/ 24 w 113"/>
                <a:gd name="T11" fmla="*/ 66 h 76"/>
                <a:gd name="T12" fmla="*/ 58 w 113"/>
                <a:gd name="T13" fmla="*/ 36 h 76"/>
                <a:gd name="T14" fmla="*/ 58 w 113"/>
                <a:gd name="T15" fmla="*/ 36 h 76"/>
                <a:gd name="T16" fmla="*/ 93 w 113"/>
                <a:gd name="T17" fmla="*/ 66 h 76"/>
                <a:gd name="T18" fmla="*/ 93 w 113"/>
                <a:gd name="T19" fmla="*/ 68 h 76"/>
                <a:gd name="T20" fmla="*/ 103 w 113"/>
                <a:gd name="T21" fmla="*/ 76 h 76"/>
                <a:gd name="T22" fmla="*/ 103 w 113"/>
                <a:gd name="T23" fmla="*/ 76 h 76"/>
                <a:gd name="T24" fmla="*/ 113 w 113"/>
                <a:gd name="T25" fmla="*/ 66 h 76"/>
                <a:gd name="T26" fmla="*/ 113 w 113"/>
                <a:gd name="T27" fmla="*/ 8 h 76"/>
                <a:gd name="T28" fmla="*/ 105 w 113"/>
                <a:gd name="T29" fmla="*/ 0 h 76"/>
                <a:gd name="T30" fmla="*/ 7 w 113"/>
                <a:gd name="T31" fmla="*/ 0 h 76"/>
                <a:gd name="T32" fmla="*/ 0 w 113"/>
                <a:gd name="T33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76">
                  <a:moveTo>
                    <a:pt x="0" y="8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0" y="72"/>
                    <a:pt x="4" y="76"/>
                    <a:pt x="10" y="7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9" y="76"/>
                    <a:pt x="23" y="73"/>
                    <a:pt x="23" y="68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6" y="49"/>
                    <a:pt x="41" y="36"/>
                    <a:pt x="58" y="36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76" y="36"/>
                    <a:pt x="91" y="49"/>
                    <a:pt x="93" y="66"/>
                  </a:cubicBezTo>
                  <a:cubicBezTo>
                    <a:pt x="93" y="68"/>
                    <a:pt x="93" y="68"/>
                    <a:pt x="93" y="68"/>
                  </a:cubicBezTo>
                  <a:cubicBezTo>
                    <a:pt x="94" y="73"/>
                    <a:pt x="98" y="76"/>
                    <a:pt x="103" y="76"/>
                  </a:cubicBezTo>
                  <a:cubicBezTo>
                    <a:pt x="103" y="76"/>
                    <a:pt x="103" y="76"/>
                    <a:pt x="103" y="76"/>
                  </a:cubicBezTo>
                  <a:cubicBezTo>
                    <a:pt x="109" y="76"/>
                    <a:pt x="113" y="72"/>
                    <a:pt x="113" y="66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4"/>
                    <a:pt x="110" y="0"/>
                    <a:pt x="10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lose/>
                </a:path>
              </a:pathLst>
            </a:custGeom>
            <a:noFill/>
            <a:ln w="1905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" name="Freeform 116">
              <a:extLst>
                <a:ext uri="{FF2B5EF4-FFF2-40B4-BE49-F238E27FC236}">
                  <a16:creationId xmlns:a16="http://schemas.microsoft.com/office/drawing/2014/main" id="{FE213A5D-2DA1-4992-AD77-EB972B7A8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7" y="1238"/>
              <a:ext cx="723" cy="984"/>
            </a:xfrm>
            <a:custGeom>
              <a:avLst/>
              <a:gdLst>
                <a:gd name="T0" fmla="*/ 83 w 343"/>
                <a:gd name="T1" fmla="*/ 0 h 468"/>
                <a:gd name="T2" fmla="*/ 9 w 343"/>
                <a:gd name="T3" fmla="*/ 0 h 468"/>
                <a:gd name="T4" fmla="*/ 0 w 343"/>
                <a:gd name="T5" fmla="*/ 9 h 468"/>
                <a:gd name="T6" fmla="*/ 0 w 343"/>
                <a:gd name="T7" fmla="*/ 459 h 468"/>
                <a:gd name="T8" fmla="*/ 9 w 343"/>
                <a:gd name="T9" fmla="*/ 468 h 468"/>
                <a:gd name="T10" fmla="*/ 334 w 343"/>
                <a:gd name="T11" fmla="*/ 468 h 468"/>
                <a:gd name="T12" fmla="*/ 343 w 343"/>
                <a:gd name="T13" fmla="*/ 459 h 468"/>
                <a:gd name="T14" fmla="*/ 343 w 343"/>
                <a:gd name="T15" fmla="*/ 9 h 468"/>
                <a:gd name="T16" fmla="*/ 334 w 343"/>
                <a:gd name="T17" fmla="*/ 0 h 468"/>
                <a:gd name="T18" fmla="*/ 255 w 343"/>
                <a:gd name="T19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468">
                  <a:moveTo>
                    <a:pt x="8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459"/>
                    <a:pt x="0" y="459"/>
                    <a:pt x="0" y="459"/>
                  </a:cubicBezTo>
                  <a:cubicBezTo>
                    <a:pt x="0" y="464"/>
                    <a:pt x="4" y="468"/>
                    <a:pt x="9" y="468"/>
                  </a:cubicBezTo>
                  <a:cubicBezTo>
                    <a:pt x="334" y="468"/>
                    <a:pt x="334" y="468"/>
                    <a:pt x="334" y="468"/>
                  </a:cubicBezTo>
                  <a:cubicBezTo>
                    <a:pt x="339" y="468"/>
                    <a:pt x="343" y="464"/>
                    <a:pt x="343" y="459"/>
                  </a:cubicBezTo>
                  <a:cubicBezTo>
                    <a:pt x="343" y="9"/>
                    <a:pt x="343" y="9"/>
                    <a:pt x="343" y="9"/>
                  </a:cubicBezTo>
                  <a:cubicBezTo>
                    <a:pt x="343" y="4"/>
                    <a:pt x="339" y="0"/>
                    <a:pt x="334" y="0"/>
                  </a:cubicBezTo>
                  <a:cubicBezTo>
                    <a:pt x="255" y="0"/>
                    <a:pt x="255" y="0"/>
                    <a:pt x="255" y="0"/>
                  </a:cubicBezTo>
                </a:path>
              </a:pathLst>
            </a:custGeom>
            <a:noFill/>
            <a:ln w="19050" cap="rnd">
              <a:solidFill>
                <a:schemeClr val="bg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Freeform 117">
              <a:extLst>
                <a:ext uri="{FF2B5EF4-FFF2-40B4-BE49-F238E27FC236}">
                  <a16:creationId xmlns:a16="http://schemas.microsoft.com/office/drawing/2014/main" id="{B9C64520-3A24-4BCC-8378-9CF3EEAACD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3" y="1629"/>
              <a:ext cx="169" cy="51"/>
            </a:xfrm>
            <a:custGeom>
              <a:avLst/>
              <a:gdLst>
                <a:gd name="T0" fmla="*/ 77 w 80"/>
                <a:gd name="T1" fmla="*/ 10 h 24"/>
                <a:gd name="T2" fmla="*/ 71 w 80"/>
                <a:gd name="T3" fmla="*/ 3 h 24"/>
                <a:gd name="T4" fmla="*/ 57 w 80"/>
                <a:gd name="T5" fmla="*/ 0 h 24"/>
                <a:gd name="T6" fmla="*/ 40 w 80"/>
                <a:gd name="T7" fmla="*/ 8 h 24"/>
                <a:gd name="T8" fmla="*/ 24 w 80"/>
                <a:gd name="T9" fmla="*/ 0 h 24"/>
                <a:gd name="T10" fmla="*/ 10 w 80"/>
                <a:gd name="T11" fmla="*/ 3 h 24"/>
                <a:gd name="T12" fmla="*/ 3 w 80"/>
                <a:gd name="T13" fmla="*/ 10 h 24"/>
                <a:gd name="T14" fmla="*/ 0 w 80"/>
                <a:gd name="T15" fmla="*/ 24 h 24"/>
                <a:gd name="T16" fmla="*/ 40 w 80"/>
                <a:gd name="T17" fmla="*/ 24 h 24"/>
                <a:gd name="T18" fmla="*/ 80 w 80"/>
                <a:gd name="T19" fmla="*/ 24 h 24"/>
                <a:gd name="T20" fmla="*/ 77 w 80"/>
                <a:gd name="T21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24">
                  <a:moveTo>
                    <a:pt x="77" y="10"/>
                  </a:moveTo>
                  <a:cubicBezTo>
                    <a:pt x="76" y="6"/>
                    <a:pt x="74" y="3"/>
                    <a:pt x="71" y="3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49" y="7"/>
                    <a:pt x="40" y="8"/>
                  </a:cubicBezTo>
                  <a:cubicBezTo>
                    <a:pt x="31" y="7"/>
                    <a:pt x="24" y="0"/>
                    <a:pt x="24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3"/>
                    <a:pt x="4" y="6"/>
                    <a:pt x="3" y="1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80" y="24"/>
                    <a:pt x="80" y="24"/>
                    <a:pt x="80" y="24"/>
                  </a:cubicBezTo>
                  <a:lnTo>
                    <a:pt x="77" y="10"/>
                  </a:lnTo>
                  <a:close/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8708BA62-30AB-47B8-B3BA-AC743C475E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2" y="1541"/>
              <a:ext cx="73" cy="82"/>
            </a:xfrm>
            <a:prstGeom prst="ellipse">
              <a:avLst/>
            </a:pr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A095B5F-AE56-4549-8F45-091D66F764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4" y="1480"/>
              <a:ext cx="230" cy="229"/>
            </a:xfrm>
            <a:prstGeom prst="rect">
              <a:avLst/>
            </a:prstGeom>
            <a:noFill/>
            <a:ln w="1905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" name="Line 120">
              <a:extLst>
                <a:ext uri="{FF2B5EF4-FFF2-40B4-BE49-F238E27FC236}">
                  <a16:creationId xmlns:a16="http://schemas.microsoft.com/office/drawing/2014/main" id="{37CAF01C-B376-45A3-97E1-01BC022787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69" y="1867"/>
              <a:ext cx="479" cy="0"/>
            </a:xfrm>
            <a:prstGeom prst="line">
              <a:avLst/>
            </a:prstGeom>
            <a:noFill/>
            <a:ln w="19050" cap="rnd">
              <a:solidFill>
                <a:schemeClr val="bg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Line 121">
              <a:extLst>
                <a:ext uri="{FF2B5EF4-FFF2-40B4-BE49-F238E27FC236}">
                  <a16:creationId xmlns:a16="http://schemas.microsoft.com/office/drawing/2014/main" id="{23D1270F-672C-4B46-9BD0-6EA94909AE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69" y="1974"/>
              <a:ext cx="479" cy="0"/>
            </a:xfrm>
            <a:prstGeom prst="line">
              <a:avLst/>
            </a:prstGeom>
            <a:noFill/>
            <a:ln w="19050" cap="rnd">
              <a:solidFill>
                <a:schemeClr val="bg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" name="Line 122">
              <a:extLst>
                <a:ext uri="{FF2B5EF4-FFF2-40B4-BE49-F238E27FC236}">
                  <a16:creationId xmlns:a16="http://schemas.microsoft.com/office/drawing/2014/main" id="{602D88A4-E27D-4400-9BD1-5504E67866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69" y="2079"/>
              <a:ext cx="479" cy="0"/>
            </a:xfrm>
            <a:prstGeom prst="line">
              <a:avLst/>
            </a:prstGeom>
            <a:noFill/>
            <a:ln w="19050" cap="rnd">
              <a:solidFill>
                <a:schemeClr val="bg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FB9F0894-9B27-49BA-BC14-54E0D8CF65E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296366" y="4638290"/>
            <a:ext cx="180000" cy="463645"/>
            <a:chOff x="5450" y="2082"/>
            <a:chExt cx="165" cy="425"/>
          </a:xfrm>
        </p:grpSpPr>
        <p:sp>
          <p:nvSpPr>
            <p:cNvPr id="39" name="Freeform 64">
              <a:extLst>
                <a:ext uri="{FF2B5EF4-FFF2-40B4-BE49-F238E27FC236}">
                  <a16:creationId xmlns:a16="http://schemas.microsoft.com/office/drawing/2014/main" id="{3FD5CB83-2D43-45F0-AC16-45A9746B4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0" y="2368"/>
              <a:ext cx="15" cy="14"/>
            </a:xfrm>
            <a:custGeom>
              <a:avLst/>
              <a:gdLst>
                <a:gd name="T0" fmla="*/ 0 w 8"/>
                <a:gd name="T1" fmla="*/ 0 h 8"/>
                <a:gd name="T2" fmla="*/ 8 w 8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cubicBezTo>
                    <a:pt x="0" y="4"/>
                    <a:pt x="3" y="8"/>
                    <a:pt x="8" y="8"/>
                  </a:cubicBezTo>
                </a:path>
              </a:pathLst>
            </a:custGeom>
            <a:grpFill/>
            <a:ln w="1905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0" name="Freeform 65">
              <a:extLst>
                <a:ext uri="{FF2B5EF4-FFF2-40B4-BE49-F238E27FC236}">
                  <a16:creationId xmlns:a16="http://schemas.microsoft.com/office/drawing/2014/main" id="{78EDFD25-6D1C-4597-9D29-CDDA6D9B5D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0" y="2368"/>
              <a:ext cx="15" cy="14"/>
            </a:xfrm>
            <a:custGeom>
              <a:avLst/>
              <a:gdLst>
                <a:gd name="T0" fmla="*/ 0 w 8"/>
                <a:gd name="T1" fmla="*/ 8 h 8"/>
                <a:gd name="T2" fmla="*/ 8 w 8"/>
                <a:gd name="T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cubicBezTo>
                    <a:pt x="4" y="8"/>
                    <a:pt x="8" y="4"/>
                    <a:pt x="8" y="0"/>
                  </a:cubicBezTo>
                </a:path>
              </a:pathLst>
            </a:custGeom>
            <a:grpFill/>
            <a:ln w="1905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1" name="Freeform 66">
              <a:extLst>
                <a:ext uri="{FF2B5EF4-FFF2-40B4-BE49-F238E27FC236}">
                  <a16:creationId xmlns:a16="http://schemas.microsoft.com/office/drawing/2014/main" id="{E5F39BFA-9FDD-44CE-ACA6-9D06F16117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8" y="2236"/>
              <a:ext cx="89" cy="271"/>
            </a:xfrm>
            <a:custGeom>
              <a:avLst/>
              <a:gdLst>
                <a:gd name="T0" fmla="*/ 0 w 48"/>
                <a:gd name="T1" fmla="*/ 0 h 148"/>
                <a:gd name="T2" fmla="*/ 0 w 48"/>
                <a:gd name="T3" fmla="*/ 140 h 148"/>
                <a:gd name="T4" fmla="*/ 8 w 48"/>
                <a:gd name="T5" fmla="*/ 148 h 148"/>
                <a:gd name="T6" fmla="*/ 8 w 48"/>
                <a:gd name="T7" fmla="*/ 148 h 148"/>
                <a:gd name="T8" fmla="*/ 16 w 48"/>
                <a:gd name="T9" fmla="*/ 140 h 148"/>
                <a:gd name="T10" fmla="*/ 16 w 48"/>
                <a:gd name="T11" fmla="*/ 68 h 148"/>
                <a:gd name="T12" fmla="*/ 32 w 48"/>
                <a:gd name="T13" fmla="*/ 68 h 148"/>
                <a:gd name="T14" fmla="*/ 32 w 48"/>
                <a:gd name="T15" fmla="*/ 140 h 148"/>
                <a:gd name="T16" fmla="*/ 40 w 48"/>
                <a:gd name="T17" fmla="*/ 148 h 148"/>
                <a:gd name="T18" fmla="*/ 40 w 48"/>
                <a:gd name="T19" fmla="*/ 148 h 148"/>
                <a:gd name="T20" fmla="*/ 48 w 48"/>
                <a:gd name="T21" fmla="*/ 140 h 148"/>
                <a:gd name="T22" fmla="*/ 48 w 48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148">
                  <a:moveTo>
                    <a:pt x="0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0" y="144"/>
                    <a:pt x="3" y="148"/>
                    <a:pt x="8" y="148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12" y="148"/>
                    <a:pt x="16" y="144"/>
                    <a:pt x="16" y="140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32" y="144"/>
                    <a:pt x="35" y="148"/>
                    <a:pt x="40" y="14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44" y="148"/>
                    <a:pt x="48" y="144"/>
                    <a:pt x="48" y="14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grpFill/>
            <a:ln w="1905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Freeform 67">
              <a:extLst>
                <a:ext uri="{FF2B5EF4-FFF2-40B4-BE49-F238E27FC236}">
                  <a16:creationId xmlns:a16="http://schemas.microsoft.com/office/drawing/2014/main" id="{8B5FB2E8-A218-4947-9F78-9CC4FE5F3CA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0" y="2192"/>
              <a:ext cx="165" cy="176"/>
            </a:xfrm>
            <a:custGeom>
              <a:avLst/>
              <a:gdLst>
                <a:gd name="T0" fmla="*/ 0 w 88"/>
                <a:gd name="T1" fmla="*/ 96 h 96"/>
                <a:gd name="T2" fmla="*/ 0 w 88"/>
                <a:gd name="T3" fmla="*/ 21 h 96"/>
                <a:gd name="T4" fmla="*/ 22 w 88"/>
                <a:gd name="T5" fmla="*/ 0 h 96"/>
                <a:gd name="T6" fmla="*/ 44 w 88"/>
                <a:gd name="T7" fmla="*/ 0 h 96"/>
                <a:gd name="T8" fmla="*/ 66 w 88"/>
                <a:gd name="T9" fmla="*/ 0 h 96"/>
                <a:gd name="T10" fmla="*/ 88 w 88"/>
                <a:gd name="T11" fmla="*/ 21 h 96"/>
                <a:gd name="T12" fmla="*/ 88 w 88"/>
                <a:gd name="T1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96">
                  <a:moveTo>
                    <a:pt x="0" y="96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8" y="0"/>
                    <a:pt x="88" y="9"/>
                    <a:pt x="88" y="21"/>
                  </a:cubicBezTo>
                  <a:cubicBezTo>
                    <a:pt x="88" y="96"/>
                    <a:pt x="88" y="96"/>
                    <a:pt x="88" y="96"/>
                  </a:cubicBezTo>
                </a:path>
              </a:pathLst>
            </a:custGeom>
            <a:grpFill/>
            <a:ln w="1905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3" name="Freeform 68">
              <a:extLst>
                <a:ext uri="{FF2B5EF4-FFF2-40B4-BE49-F238E27FC236}">
                  <a16:creationId xmlns:a16="http://schemas.microsoft.com/office/drawing/2014/main" id="{2FA8B8D0-6B77-4433-BB64-1F34A9F928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5" y="2104"/>
              <a:ext cx="75" cy="66"/>
            </a:xfrm>
            <a:custGeom>
              <a:avLst/>
              <a:gdLst>
                <a:gd name="T0" fmla="*/ 32 w 40"/>
                <a:gd name="T1" fmla="*/ 0 h 36"/>
                <a:gd name="T2" fmla="*/ 20 w 40"/>
                <a:gd name="T3" fmla="*/ 12 h 36"/>
                <a:gd name="T4" fmla="*/ 8 w 40"/>
                <a:gd name="T5" fmla="*/ 0 h 36"/>
                <a:gd name="T6" fmla="*/ 0 w 40"/>
                <a:gd name="T7" fmla="*/ 16 h 36"/>
                <a:gd name="T8" fmla="*/ 20 w 40"/>
                <a:gd name="T9" fmla="*/ 36 h 36"/>
                <a:gd name="T10" fmla="*/ 40 w 40"/>
                <a:gd name="T11" fmla="*/ 16 h 36"/>
                <a:gd name="T12" fmla="*/ 32 w 40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32" y="0"/>
                  </a:moveTo>
                  <a:cubicBezTo>
                    <a:pt x="32" y="6"/>
                    <a:pt x="27" y="12"/>
                    <a:pt x="20" y="12"/>
                  </a:cubicBezTo>
                  <a:cubicBezTo>
                    <a:pt x="13" y="12"/>
                    <a:pt x="8" y="6"/>
                    <a:pt x="8" y="0"/>
                  </a:cubicBezTo>
                  <a:cubicBezTo>
                    <a:pt x="3" y="3"/>
                    <a:pt x="0" y="9"/>
                    <a:pt x="0" y="16"/>
                  </a:cubicBezTo>
                  <a:cubicBezTo>
                    <a:pt x="0" y="27"/>
                    <a:pt x="9" y="36"/>
                    <a:pt x="20" y="36"/>
                  </a:cubicBezTo>
                  <a:cubicBezTo>
                    <a:pt x="31" y="36"/>
                    <a:pt x="40" y="27"/>
                    <a:pt x="40" y="16"/>
                  </a:cubicBezTo>
                  <a:cubicBezTo>
                    <a:pt x="40" y="9"/>
                    <a:pt x="37" y="3"/>
                    <a:pt x="32" y="0"/>
                  </a:cubicBezTo>
                  <a:close/>
                </a:path>
              </a:pathLst>
            </a:custGeom>
            <a:grpFill/>
            <a:ln w="1905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4" name="Freeform 69">
              <a:extLst>
                <a:ext uri="{FF2B5EF4-FFF2-40B4-BE49-F238E27FC236}">
                  <a16:creationId xmlns:a16="http://schemas.microsoft.com/office/drawing/2014/main" id="{03FA9D7A-92A5-4906-B2DC-AE696BABC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0" y="2082"/>
              <a:ext cx="45" cy="44"/>
            </a:xfrm>
            <a:custGeom>
              <a:avLst/>
              <a:gdLst>
                <a:gd name="T0" fmla="*/ 12 w 24"/>
                <a:gd name="T1" fmla="*/ 0 h 24"/>
                <a:gd name="T2" fmla="*/ 0 w 24"/>
                <a:gd name="T3" fmla="*/ 12 h 24"/>
                <a:gd name="T4" fmla="*/ 0 w 24"/>
                <a:gd name="T5" fmla="*/ 12 h 24"/>
                <a:gd name="T6" fmla="*/ 12 w 24"/>
                <a:gd name="T7" fmla="*/ 24 h 24"/>
                <a:gd name="T8" fmla="*/ 24 w 24"/>
                <a:gd name="T9" fmla="*/ 12 h 24"/>
                <a:gd name="T10" fmla="*/ 24 w 24"/>
                <a:gd name="T11" fmla="*/ 12 h 24"/>
                <a:gd name="T12" fmla="*/ 12 w 24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4"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8"/>
                    <a:pt x="5" y="24"/>
                    <a:pt x="12" y="24"/>
                  </a:cubicBezTo>
                  <a:cubicBezTo>
                    <a:pt x="19" y="24"/>
                    <a:pt x="24" y="18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lose/>
                </a:path>
              </a:pathLst>
            </a:custGeom>
            <a:grpFill/>
            <a:ln w="1905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5" name="Line 70">
              <a:extLst>
                <a:ext uri="{FF2B5EF4-FFF2-40B4-BE49-F238E27FC236}">
                  <a16:creationId xmlns:a16="http://schemas.microsoft.com/office/drawing/2014/main" id="{64695EF6-8D8A-43C6-BAAA-ACEEACEAE5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32" y="2236"/>
              <a:ext cx="0" cy="44"/>
            </a:xfrm>
            <a:prstGeom prst="line">
              <a:avLst/>
            </a:prstGeom>
            <a:grpFill/>
            <a:ln w="1905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Line 71">
              <a:extLst>
                <a:ext uri="{FF2B5EF4-FFF2-40B4-BE49-F238E27FC236}">
                  <a16:creationId xmlns:a16="http://schemas.microsoft.com/office/drawing/2014/main" id="{80D6F918-205D-43ED-BC0B-65DFDA62D9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10" y="2258"/>
              <a:ext cx="45" cy="0"/>
            </a:xfrm>
            <a:prstGeom prst="line">
              <a:avLst/>
            </a:prstGeom>
            <a:grpFill/>
            <a:ln w="1905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14A7DCAE-C1A7-456F-959B-46914DE0449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026830" y="3258055"/>
            <a:ext cx="306904" cy="396000"/>
            <a:chOff x="5518" y="451"/>
            <a:chExt cx="351" cy="379"/>
          </a:xfrm>
        </p:grpSpPr>
        <p:sp>
          <p:nvSpPr>
            <p:cNvPr id="59" name="Line 50">
              <a:extLst>
                <a:ext uri="{FF2B5EF4-FFF2-40B4-BE49-F238E27FC236}">
                  <a16:creationId xmlns:a16="http://schemas.microsoft.com/office/drawing/2014/main" id="{C3668488-155E-47BE-BA03-70E11B586E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53" y="708"/>
              <a:ext cx="0" cy="0"/>
            </a:xfrm>
            <a:prstGeom prst="line">
              <a:avLst/>
            </a:prstGeom>
            <a:grpFill/>
            <a:ln w="1905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0" name="Freeform 51">
              <a:extLst>
                <a:ext uri="{FF2B5EF4-FFF2-40B4-BE49-F238E27FC236}">
                  <a16:creationId xmlns:a16="http://schemas.microsoft.com/office/drawing/2014/main" id="{9853260E-F231-4275-9FE8-5163FD935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" y="451"/>
              <a:ext cx="208" cy="183"/>
            </a:xfrm>
            <a:custGeom>
              <a:avLst/>
              <a:gdLst>
                <a:gd name="T0" fmla="*/ 0 w 51"/>
                <a:gd name="T1" fmla="*/ 45 h 45"/>
                <a:gd name="T2" fmla="*/ 27 w 51"/>
                <a:gd name="T3" fmla="*/ 6 h 45"/>
                <a:gd name="T4" fmla="*/ 39 w 51"/>
                <a:gd name="T5" fmla="*/ 9 h 45"/>
                <a:gd name="T6" fmla="*/ 34 w 51"/>
                <a:gd name="T7" fmla="*/ 37 h 45"/>
                <a:gd name="T8" fmla="*/ 51 w 51"/>
                <a:gd name="T9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5">
                  <a:moveTo>
                    <a:pt x="0" y="45"/>
                  </a:moveTo>
                  <a:cubicBezTo>
                    <a:pt x="13" y="42"/>
                    <a:pt x="27" y="25"/>
                    <a:pt x="27" y="6"/>
                  </a:cubicBezTo>
                  <a:cubicBezTo>
                    <a:pt x="27" y="1"/>
                    <a:pt x="37" y="0"/>
                    <a:pt x="39" y="9"/>
                  </a:cubicBezTo>
                  <a:cubicBezTo>
                    <a:pt x="42" y="19"/>
                    <a:pt x="37" y="28"/>
                    <a:pt x="34" y="37"/>
                  </a:cubicBezTo>
                  <a:cubicBezTo>
                    <a:pt x="51" y="37"/>
                    <a:pt x="51" y="37"/>
                    <a:pt x="51" y="37"/>
                  </a:cubicBezTo>
                </a:path>
              </a:pathLst>
            </a:custGeom>
            <a:grpFill/>
            <a:ln w="1905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" name="Freeform 52">
              <a:extLst>
                <a:ext uri="{FF2B5EF4-FFF2-40B4-BE49-F238E27FC236}">
                  <a16:creationId xmlns:a16="http://schemas.microsoft.com/office/drawing/2014/main" id="{7ADCCDA8-5784-4E6C-B08C-16BD68B38B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6" y="602"/>
              <a:ext cx="33" cy="57"/>
            </a:xfrm>
            <a:custGeom>
              <a:avLst/>
              <a:gdLst>
                <a:gd name="T0" fmla="*/ 1 w 8"/>
                <a:gd name="T1" fmla="*/ 0 h 14"/>
                <a:gd name="T2" fmla="*/ 8 w 8"/>
                <a:gd name="T3" fmla="*/ 7 h 14"/>
                <a:gd name="T4" fmla="*/ 8 w 8"/>
                <a:gd name="T5" fmla="*/ 7 h 14"/>
                <a:gd name="T6" fmla="*/ 1 w 8"/>
                <a:gd name="T7" fmla="*/ 14 h 14"/>
                <a:gd name="T8" fmla="*/ 0 w 8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4">
                  <a:moveTo>
                    <a:pt x="1" y="0"/>
                  </a:moveTo>
                  <a:cubicBezTo>
                    <a:pt x="5" y="0"/>
                    <a:pt x="8" y="3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11"/>
                    <a:pt x="5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</a:path>
              </a:pathLst>
            </a:custGeom>
            <a:grpFill/>
            <a:ln w="1905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2" name="Freeform 53">
              <a:extLst>
                <a:ext uri="{FF2B5EF4-FFF2-40B4-BE49-F238E27FC236}">
                  <a16:creationId xmlns:a16="http://schemas.microsoft.com/office/drawing/2014/main" id="{1C8D6D9C-EB09-48C9-89CE-4C8E0CFA0D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8" y="659"/>
              <a:ext cx="37" cy="57"/>
            </a:xfrm>
            <a:custGeom>
              <a:avLst/>
              <a:gdLst>
                <a:gd name="T0" fmla="*/ 2 w 9"/>
                <a:gd name="T1" fmla="*/ 0 h 14"/>
                <a:gd name="T2" fmla="*/ 9 w 9"/>
                <a:gd name="T3" fmla="*/ 7 h 14"/>
                <a:gd name="T4" fmla="*/ 9 w 9"/>
                <a:gd name="T5" fmla="*/ 7 h 14"/>
                <a:gd name="T6" fmla="*/ 2 w 9"/>
                <a:gd name="T7" fmla="*/ 14 h 14"/>
                <a:gd name="T8" fmla="*/ 0 w 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2" y="0"/>
                  </a:moveTo>
                  <a:cubicBezTo>
                    <a:pt x="6" y="0"/>
                    <a:pt x="9" y="3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11"/>
                    <a:pt x="6" y="14"/>
                    <a:pt x="2" y="14"/>
                  </a:cubicBezTo>
                  <a:cubicBezTo>
                    <a:pt x="0" y="14"/>
                    <a:pt x="0" y="14"/>
                    <a:pt x="0" y="14"/>
                  </a:cubicBezTo>
                </a:path>
              </a:pathLst>
            </a:custGeom>
            <a:grpFill/>
            <a:ln w="1905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3" name="Freeform 54">
              <a:extLst>
                <a:ext uri="{FF2B5EF4-FFF2-40B4-BE49-F238E27FC236}">
                  <a16:creationId xmlns:a16="http://schemas.microsoft.com/office/drawing/2014/main" id="{ECD635F3-7105-48F9-822A-C738CA0AA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2" y="716"/>
              <a:ext cx="37" cy="57"/>
            </a:xfrm>
            <a:custGeom>
              <a:avLst/>
              <a:gdLst>
                <a:gd name="T0" fmla="*/ 2 w 9"/>
                <a:gd name="T1" fmla="*/ 0 h 14"/>
                <a:gd name="T2" fmla="*/ 9 w 9"/>
                <a:gd name="T3" fmla="*/ 7 h 14"/>
                <a:gd name="T4" fmla="*/ 9 w 9"/>
                <a:gd name="T5" fmla="*/ 7 h 14"/>
                <a:gd name="T6" fmla="*/ 2 w 9"/>
                <a:gd name="T7" fmla="*/ 14 h 14"/>
                <a:gd name="T8" fmla="*/ 0 w 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2" y="0"/>
                  </a:moveTo>
                  <a:cubicBezTo>
                    <a:pt x="6" y="0"/>
                    <a:pt x="9" y="3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11"/>
                    <a:pt x="6" y="14"/>
                    <a:pt x="2" y="14"/>
                  </a:cubicBezTo>
                  <a:cubicBezTo>
                    <a:pt x="0" y="14"/>
                    <a:pt x="0" y="14"/>
                    <a:pt x="0" y="14"/>
                  </a:cubicBezTo>
                </a:path>
              </a:pathLst>
            </a:custGeom>
            <a:grpFill/>
            <a:ln w="1905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4" name="Freeform 55">
              <a:extLst>
                <a:ext uri="{FF2B5EF4-FFF2-40B4-BE49-F238E27FC236}">
                  <a16:creationId xmlns:a16="http://schemas.microsoft.com/office/drawing/2014/main" id="{0AE180B2-EDE7-4106-94AE-3E5E9CA94B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0" y="659"/>
              <a:ext cx="45" cy="57"/>
            </a:xfrm>
            <a:custGeom>
              <a:avLst/>
              <a:gdLst>
                <a:gd name="T0" fmla="*/ 4 w 11"/>
                <a:gd name="T1" fmla="*/ 0 h 14"/>
                <a:gd name="T2" fmla="*/ 11 w 11"/>
                <a:gd name="T3" fmla="*/ 7 h 14"/>
                <a:gd name="T4" fmla="*/ 11 w 11"/>
                <a:gd name="T5" fmla="*/ 7 h 14"/>
                <a:gd name="T6" fmla="*/ 4 w 11"/>
                <a:gd name="T7" fmla="*/ 14 h 14"/>
                <a:gd name="T8" fmla="*/ 0 w 1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4" y="0"/>
                  </a:moveTo>
                  <a:cubicBezTo>
                    <a:pt x="8" y="0"/>
                    <a:pt x="11" y="3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1"/>
                    <a:pt x="8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</a:path>
              </a:pathLst>
            </a:custGeom>
            <a:grpFill/>
            <a:ln w="1905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5" name="Freeform 56">
              <a:extLst>
                <a:ext uri="{FF2B5EF4-FFF2-40B4-BE49-F238E27FC236}">
                  <a16:creationId xmlns:a16="http://schemas.microsoft.com/office/drawing/2014/main" id="{1BF275BD-A4A6-42CD-9D07-E88DC648E5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" y="797"/>
              <a:ext cx="180" cy="25"/>
            </a:xfrm>
            <a:custGeom>
              <a:avLst/>
              <a:gdLst>
                <a:gd name="T0" fmla="*/ 44 w 44"/>
                <a:gd name="T1" fmla="*/ 6 h 6"/>
                <a:gd name="T2" fmla="*/ 25 w 44"/>
                <a:gd name="T3" fmla="*/ 6 h 6"/>
                <a:gd name="T4" fmla="*/ 20 w 44"/>
                <a:gd name="T5" fmla="*/ 6 h 6"/>
                <a:gd name="T6" fmla="*/ 0 w 4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">
                  <a:moveTo>
                    <a:pt x="44" y="6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3" y="6"/>
                    <a:pt x="0" y="0"/>
                    <a:pt x="0" y="0"/>
                  </a:cubicBezTo>
                </a:path>
              </a:pathLst>
            </a:custGeom>
            <a:grpFill/>
            <a:ln w="1905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6" name="Freeform 57">
              <a:extLst>
                <a:ext uri="{FF2B5EF4-FFF2-40B4-BE49-F238E27FC236}">
                  <a16:creationId xmlns:a16="http://schemas.microsoft.com/office/drawing/2014/main" id="{0AB12D67-5D71-485E-9D6A-84E076D6B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0" y="773"/>
              <a:ext cx="36" cy="49"/>
            </a:xfrm>
            <a:custGeom>
              <a:avLst/>
              <a:gdLst>
                <a:gd name="T0" fmla="*/ 2 w 9"/>
                <a:gd name="T1" fmla="*/ 0 h 12"/>
                <a:gd name="T2" fmla="*/ 2 w 9"/>
                <a:gd name="T3" fmla="*/ 0 h 12"/>
                <a:gd name="T4" fmla="*/ 9 w 9"/>
                <a:gd name="T5" fmla="*/ 6 h 12"/>
                <a:gd name="T6" fmla="*/ 9 w 9"/>
                <a:gd name="T7" fmla="*/ 6 h 12"/>
                <a:gd name="T8" fmla="*/ 2 w 9"/>
                <a:gd name="T9" fmla="*/ 12 h 12"/>
                <a:gd name="T10" fmla="*/ 0 w 9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0"/>
                    <a:pt x="9" y="3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10"/>
                    <a:pt x="6" y="12"/>
                    <a:pt x="2" y="12"/>
                  </a:cubicBez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grpFill/>
            <a:ln w="1905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FD008B0E-0994-4690-B32A-D1D58A7FFB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1" y="789"/>
              <a:ext cx="17" cy="12"/>
            </a:xfrm>
            <a:prstGeom prst="ellipse">
              <a:avLst/>
            </a:prstGeom>
            <a:grpFill/>
            <a:ln w="1905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" name="Freeform 59">
              <a:extLst>
                <a:ext uri="{FF2B5EF4-FFF2-40B4-BE49-F238E27FC236}">
                  <a16:creationId xmlns:a16="http://schemas.microsoft.com/office/drawing/2014/main" id="{F2881EA7-7ED8-473F-800D-5C9ECCB465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8" y="602"/>
              <a:ext cx="114" cy="228"/>
            </a:xfrm>
            <a:custGeom>
              <a:avLst/>
              <a:gdLst>
                <a:gd name="T0" fmla="*/ 24 w 28"/>
                <a:gd name="T1" fmla="*/ 56 h 56"/>
                <a:gd name="T2" fmla="*/ 4 w 28"/>
                <a:gd name="T3" fmla="*/ 56 h 56"/>
                <a:gd name="T4" fmla="*/ 0 w 28"/>
                <a:gd name="T5" fmla="*/ 52 h 56"/>
                <a:gd name="T6" fmla="*/ 0 w 28"/>
                <a:gd name="T7" fmla="*/ 4 h 56"/>
                <a:gd name="T8" fmla="*/ 4 w 28"/>
                <a:gd name="T9" fmla="*/ 0 h 56"/>
                <a:gd name="T10" fmla="*/ 24 w 28"/>
                <a:gd name="T11" fmla="*/ 0 h 56"/>
                <a:gd name="T12" fmla="*/ 28 w 28"/>
                <a:gd name="T13" fmla="*/ 4 h 56"/>
                <a:gd name="T14" fmla="*/ 28 w 28"/>
                <a:gd name="T15" fmla="*/ 52 h 56"/>
                <a:gd name="T16" fmla="*/ 24 w 2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56">
                  <a:moveTo>
                    <a:pt x="24" y="56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2" y="56"/>
                    <a:pt x="0" y="54"/>
                    <a:pt x="0" y="5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8" y="2"/>
                    <a:pt x="28" y="4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4"/>
                    <a:pt x="26" y="56"/>
                    <a:pt x="24" y="56"/>
                  </a:cubicBezTo>
                  <a:close/>
                </a:path>
              </a:pathLst>
            </a:custGeom>
            <a:grpFill/>
            <a:ln w="1905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26F4CFD3-66C4-48DB-AC38-A842A4FD190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964024" y="1921555"/>
            <a:ext cx="396000" cy="362254"/>
            <a:chOff x="3048" y="1310"/>
            <a:chExt cx="399" cy="365"/>
          </a:xfrm>
        </p:grpSpPr>
        <p:sp>
          <p:nvSpPr>
            <p:cNvPr id="126" name="Freeform 58">
              <a:extLst>
                <a:ext uri="{FF2B5EF4-FFF2-40B4-BE49-F238E27FC236}">
                  <a16:creationId xmlns:a16="http://schemas.microsoft.com/office/drawing/2014/main" id="{26318A32-5059-4693-B51B-1316FCF35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1" y="1414"/>
              <a:ext cx="51" cy="74"/>
            </a:xfrm>
            <a:custGeom>
              <a:avLst/>
              <a:gdLst>
                <a:gd name="T0" fmla="*/ 24 w 24"/>
                <a:gd name="T1" fmla="*/ 35 h 35"/>
                <a:gd name="T2" fmla="*/ 24 w 24"/>
                <a:gd name="T3" fmla="*/ 15 h 35"/>
                <a:gd name="T4" fmla="*/ 0 w 24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5">
                  <a:moveTo>
                    <a:pt x="24" y="35"/>
                  </a:moveTo>
                  <a:cubicBezTo>
                    <a:pt x="24" y="15"/>
                    <a:pt x="24" y="15"/>
                    <a:pt x="24" y="15"/>
                  </a:cubicBezTo>
                  <a:cubicBezTo>
                    <a:pt x="24" y="7"/>
                    <a:pt x="11" y="2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bg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7" name="Freeform 59">
              <a:extLst>
                <a:ext uri="{FF2B5EF4-FFF2-40B4-BE49-F238E27FC236}">
                  <a16:creationId xmlns:a16="http://schemas.microsoft.com/office/drawing/2014/main" id="{E27F8518-D692-4457-8054-25C27D65B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0" y="1310"/>
              <a:ext cx="59" cy="72"/>
            </a:xfrm>
            <a:custGeom>
              <a:avLst/>
              <a:gdLst>
                <a:gd name="T0" fmla="*/ 20 w 28"/>
                <a:gd name="T1" fmla="*/ 34 h 34"/>
                <a:gd name="T2" fmla="*/ 28 w 28"/>
                <a:gd name="T3" fmla="*/ 21 h 34"/>
                <a:gd name="T4" fmla="*/ 28 w 28"/>
                <a:gd name="T5" fmla="*/ 15 h 34"/>
                <a:gd name="T6" fmla="*/ 14 w 28"/>
                <a:gd name="T7" fmla="*/ 0 h 34"/>
                <a:gd name="T8" fmla="*/ 0 w 28"/>
                <a:gd name="T9" fmla="*/ 15 h 34"/>
                <a:gd name="T10" fmla="*/ 0 w 28"/>
                <a:gd name="T11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4">
                  <a:moveTo>
                    <a:pt x="20" y="34"/>
                  </a:moveTo>
                  <a:cubicBezTo>
                    <a:pt x="25" y="32"/>
                    <a:pt x="28" y="27"/>
                    <a:pt x="28" y="21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7"/>
                    <a:pt x="22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0"/>
                    <a:pt x="0" y="20"/>
                    <a:pt x="0" y="20"/>
                  </a:cubicBezTo>
                </a:path>
              </a:pathLst>
            </a:custGeom>
            <a:noFill/>
            <a:ln w="19050" cap="rnd">
              <a:solidFill>
                <a:schemeClr val="bg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8" name="Freeform 60">
              <a:extLst>
                <a:ext uri="{FF2B5EF4-FFF2-40B4-BE49-F238E27FC236}">
                  <a16:creationId xmlns:a16="http://schemas.microsoft.com/office/drawing/2014/main" id="{48C6CB4D-59ED-43D8-9F74-93C05907C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2" y="1335"/>
              <a:ext cx="59" cy="77"/>
            </a:xfrm>
            <a:custGeom>
              <a:avLst/>
              <a:gdLst>
                <a:gd name="T0" fmla="*/ 14 w 28"/>
                <a:gd name="T1" fmla="*/ 36 h 36"/>
                <a:gd name="T2" fmla="*/ 0 w 28"/>
                <a:gd name="T3" fmla="*/ 20 h 36"/>
                <a:gd name="T4" fmla="*/ 0 w 28"/>
                <a:gd name="T5" fmla="*/ 15 h 36"/>
                <a:gd name="T6" fmla="*/ 14 w 28"/>
                <a:gd name="T7" fmla="*/ 0 h 36"/>
                <a:gd name="T8" fmla="*/ 28 w 28"/>
                <a:gd name="T9" fmla="*/ 15 h 36"/>
                <a:gd name="T10" fmla="*/ 28 w 28"/>
                <a:gd name="T11" fmla="*/ 20 h 36"/>
                <a:gd name="T12" fmla="*/ 14 w 28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6">
                  <a:moveTo>
                    <a:pt x="14" y="36"/>
                  </a:moveTo>
                  <a:cubicBezTo>
                    <a:pt x="6" y="36"/>
                    <a:pt x="0" y="29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8" y="7"/>
                    <a:pt x="28" y="15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9"/>
                    <a:pt x="22" y="36"/>
                    <a:pt x="14" y="36"/>
                  </a:cubicBezTo>
                  <a:close/>
                </a:path>
              </a:pathLst>
            </a:custGeom>
            <a:noFill/>
            <a:ln w="19050" cap="rnd">
              <a:solidFill>
                <a:schemeClr val="bg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9" name="Freeform 61">
              <a:extLst>
                <a:ext uri="{FF2B5EF4-FFF2-40B4-BE49-F238E27FC236}">
                  <a16:creationId xmlns:a16="http://schemas.microsoft.com/office/drawing/2014/main" id="{5752071F-FF93-4A0A-8B46-A297E257B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8" y="1437"/>
              <a:ext cx="146" cy="238"/>
            </a:xfrm>
            <a:custGeom>
              <a:avLst/>
              <a:gdLst>
                <a:gd name="T0" fmla="*/ 55 w 69"/>
                <a:gd name="T1" fmla="*/ 112 h 112"/>
                <a:gd name="T2" fmla="*/ 43 w 69"/>
                <a:gd name="T3" fmla="*/ 76 h 112"/>
                <a:gd name="T4" fmla="*/ 19 w 69"/>
                <a:gd name="T5" fmla="*/ 76 h 112"/>
                <a:gd name="T6" fmla="*/ 0 w 69"/>
                <a:gd name="T7" fmla="*/ 56 h 112"/>
                <a:gd name="T8" fmla="*/ 0 w 69"/>
                <a:gd name="T9" fmla="*/ 12 h 112"/>
                <a:gd name="T10" fmla="*/ 11 w 69"/>
                <a:gd name="T11" fmla="*/ 0 h 112"/>
                <a:gd name="T12" fmla="*/ 23 w 69"/>
                <a:gd name="T13" fmla="*/ 0 h 112"/>
                <a:gd name="T14" fmla="*/ 43 w 69"/>
                <a:gd name="T15" fmla="*/ 20 h 112"/>
                <a:gd name="T16" fmla="*/ 67 w 69"/>
                <a:gd name="T17" fmla="*/ 20 h 112"/>
                <a:gd name="T18" fmla="*/ 55 w 69"/>
                <a:gd name="T19" fmla="*/ 36 h 112"/>
                <a:gd name="T20" fmla="*/ 31 w 69"/>
                <a:gd name="T21" fmla="*/ 36 h 112"/>
                <a:gd name="T22" fmla="*/ 15 w 69"/>
                <a:gd name="T23" fmla="*/ 2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112">
                  <a:moveTo>
                    <a:pt x="55" y="112"/>
                  </a:moveTo>
                  <a:cubicBezTo>
                    <a:pt x="43" y="76"/>
                    <a:pt x="43" y="76"/>
                    <a:pt x="43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8" y="76"/>
                    <a:pt x="0" y="67"/>
                    <a:pt x="0" y="5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4" y="0"/>
                    <a:pt x="1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7" y="20"/>
                    <a:pt x="69" y="36"/>
                    <a:pt x="55" y="36"/>
                  </a:cubicBezTo>
                  <a:cubicBezTo>
                    <a:pt x="47" y="36"/>
                    <a:pt x="31" y="36"/>
                    <a:pt x="31" y="36"/>
                  </a:cubicBezTo>
                  <a:cubicBezTo>
                    <a:pt x="15" y="20"/>
                    <a:pt x="15" y="20"/>
                    <a:pt x="15" y="20"/>
                  </a:cubicBezTo>
                </a:path>
              </a:pathLst>
            </a:custGeom>
            <a:noFill/>
            <a:ln w="19050" cap="rnd">
              <a:solidFill>
                <a:schemeClr val="bg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0" name="Freeform 62">
              <a:extLst>
                <a:ext uri="{FF2B5EF4-FFF2-40B4-BE49-F238E27FC236}">
                  <a16:creationId xmlns:a16="http://schemas.microsoft.com/office/drawing/2014/main" id="{3293A414-71F0-491F-BD2C-7EF34AAC8F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7" y="1505"/>
              <a:ext cx="100" cy="170"/>
            </a:xfrm>
            <a:custGeom>
              <a:avLst/>
              <a:gdLst>
                <a:gd name="T0" fmla="*/ 0 w 47"/>
                <a:gd name="T1" fmla="*/ 0 h 80"/>
                <a:gd name="T2" fmla="*/ 0 w 47"/>
                <a:gd name="T3" fmla="*/ 20 h 80"/>
                <a:gd name="T4" fmla="*/ 16 w 47"/>
                <a:gd name="T5" fmla="*/ 20 h 80"/>
                <a:gd name="T6" fmla="*/ 31 w 47"/>
                <a:gd name="T7" fmla="*/ 28 h 80"/>
                <a:gd name="T8" fmla="*/ 47 w 47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80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23" y="20"/>
                    <a:pt x="29" y="22"/>
                    <a:pt x="31" y="28"/>
                  </a:cubicBezTo>
                  <a:cubicBezTo>
                    <a:pt x="47" y="80"/>
                    <a:pt x="47" y="80"/>
                    <a:pt x="47" y="80"/>
                  </a:cubicBezTo>
                </a:path>
              </a:pathLst>
            </a:custGeom>
            <a:noFill/>
            <a:ln w="19050" cap="rnd">
              <a:solidFill>
                <a:schemeClr val="bg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1" name="Line 63">
              <a:extLst>
                <a:ext uri="{FF2B5EF4-FFF2-40B4-BE49-F238E27FC236}">
                  <a16:creationId xmlns:a16="http://schemas.microsoft.com/office/drawing/2014/main" id="{E6BACF45-39BD-4F0E-8F47-19AF0BAC36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33" y="1514"/>
              <a:ext cx="314" cy="0"/>
            </a:xfrm>
            <a:prstGeom prst="line">
              <a:avLst/>
            </a:prstGeom>
            <a:noFill/>
            <a:ln w="19050" cap="rnd">
              <a:solidFill>
                <a:schemeClr val="bg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2" name="Freeform 64">
              <a:extLst>
                <a:ext uri="{FF2B5EF4-FFF2-40B4-BE49-F238E27FC236}">
                  <a16:creationId xmlns:a16="http://schemas.microsoft.com/office/drawing/2014/main" id="{B274E9F5-1CC3-4B1E-959A-596E76FDE0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2" y="1378"/>
              <a:ext cx="193" cy="102"/>
            </a:xfrm>
            <a:custGeom>
              <a:avLst/>
              <a:gdLst>
                <a:gd name="T0" fmla="*/ 153 w 193"/>
                <a:gd name="T1" fmla="*/ 0 h 102"/>
                <a:gd name="T2" fmla="*/ 0 w 193"/>
                <a:gd name="T3" fmla="*/ 0 h 102"/>
                <a:gd name="T4" fmla="*/ 42 w 193"/>
                <a:gd name="T5" fmla="*/ 102 h 102"/>
                <a:gd name="T6" fmla="*/ 193 w 193"/>
                <a:gd name="T7" fmla="*/ 102 h 102"/>
                <a:gd name="T8" fmla="*/ 153 w 193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02">
                  <a:moveTo>
                    <a:pt x="153" y="0"/>
                  </a:moveTo>
                  <a:lnTo>
                    <a:pt x="0" y="0"/>
                  </a:lnTo>
                  <a:lnTo>
                    <a:pt x="42" y="102"/>
                  </a:lnTo>
                  <a:lnTo>
                    <a:pt x="193" y="102"/>
                  </a:lnTo>
                  <a:lnTo>
                    <a:pt x="153" y="0"/>
                  </a:lnTo>
                  <a:close/>
                </a:path>
              </a:pathLst>
            </a:custGeom>
            <a:noFill/>
            <a:ln w="19050" cap="rnd">
              <a:solidFill>
                <a:schemeClr val="bg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DBA8A6B5-44F4-46D1-A51F-69AEEEDFA2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2" y="1514"/>
              <a:ext cx="1" cy="161"/>
            </a:xfrm>
            <a:prstGeom prst="ellipse">
              <a:avLst/>
            </a:prstGeom>
            <a:noFill/>
            <a:ln w="19050" cap="rnd">
              <a:solidFill>
                <a:schemeClr val="bg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C0A54ACD-337A-456E-A2D4-ADCAB9636B3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979515" y="4677888"/>
            <a:ext cx="395691" cy="396000"/>
            <a:chOff x="2113" y="3716"/>
            <a:chExt cx="1278" cy="1279"/>
          </a:xfrm>
        </p:grpSpPr>
        <p:sp>
          <p:nvSpPr>
            <p:cNvPr id="135" name="Freeform 43">
              <a:extLst>
                <a:ext uri="{FF2B5EF4-FFF2-40B4-BE49-F238E27FC236}">
                  <a16:creationId xmlns:a16="http://schemas.microsoft.com/office/drawing/2014/main" id="{58FAD025-6946-4328-A59B-6B34B6E603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3" y="3716"/>
              <a:ext cx="1278" cy="1279"/>
            </a:xfrm>
            <a:custGeom>
              <a:avLst/>
              <a:gdLst>
                <a:gd name="T0" fmla="*/ 1628 w 1717"/>
                <a:gd name="T1" fmla="*/ 562 h 1716"/>
                <a:gd name="T2" fmla="*/ 1155 w 1717"/>
                <a:gd name="T3" fmla="*/ 562 h 1716"/>
                <a:gd name="T4" fmla="*/ 1155 w 1717"/>
                <a:gd name="T5" fmla="*/ 89 h 1716"/>
                <a:gd name="T6" fmla="*/ 1065 w 1717"/>
                <a:gd name="T7" fmla="*/ 0 h 1716"/>
                <a:gd name="T8" fmla="*/ 652 w 1717"/>
                <a:gd name="T9" fmla="*/ 0 h 1716"/>
                <a:gd name="T10" fmla="*/ 563 w 1717"/>
                <a:gd name="T11" fmla="*/ 89 h 1716"/>
                <a:gd name="T12" fmla="*/ 563 w 1717"/>
                <a:gd name="T13" fmla="*/ 562 h 1716"/>
                <a:gd name="T14" fmla="*/ 90 w 1717"/>
                <a:gd name="T15" fmla="*/ 562 h 1716"/>
                <a:gd name="T16" fmla="*/ 0 w 1717"/>
                <a:gd name="T17" fmla="*/ 651 h 1716"/>
                <a:gd name="T18" fmla="*/ 0 w 1717"/>
                <a:gd name="T19" fmla="*/ 1065 h 1716"/>
                <a:gd name="T20" fmla="*/ 90 w 1717"/>
                <a:gd name="T21" fmla="*/ 1154 h 1716"/>
                <a:gd name="T22" fmla="*/ 563 w 1717"/>
                <a:gd name="T23" fmla="*/ 1154 h 1716"/>
                <a:gd name="T24" fmla="*/ 563 w 1717"/>
                <a:gd name="T25" fmla="*/ 1627 h 1716"/>
                <a:gd name="T26" fmla="*/ 652 w 1717"/>
                <a:gd name="T27" fmla="*/ 1716 h 1716"/>
                <a:gd name="T28" fmla="*/ 1065 w 1717"/>
                <a:gd name="T29" fmla="*/ 1716 h 1716"/>
                <a:gd name="T30" fmla="*/ 1155 w 1717"/>
                <a:gd name="T31" fmla="*/ 1627 h 1716"/>
                <a:gd name="T32" fmla="*/ 1155 w 1717"/>
                <a:gd name="T33" fmla="*/ 1154 h 1716"/>
                <a:gd name="T34" fmla="*/ 1628 w 1717"/>
                <a:gd name="T35" fmla="*/ 1154 h 1716"/>
                <a:gd name="T36" fmla="*/ 1717 w 1717"/>
                <a:gd name="T37" fmla="*/ 1065 h 1716"/>
                <a:gd name="T38" fmla="*/ 1717 w 1717"/>
                <a:gd name="T39" fmla="*/ 651 h 1716"/>
                <a:gd name="T40" fmla="*/ 1628 w 1717"/>
                <a:gd name="T41" fmla="*/ 562 h 1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17" h="1716">
                  <a:moveTo>
                    <a:pt x="1628" y="562"/>
                  </a:moveTo>
                  <a:cubicBezTo>
                    <a:pt x="1155" y="562"/>
                    <a:pt x="1155" y="562"/>
                    <a:pt x="1155" y="562"/>
                  </a:cubicBezTo>
                  <a:cubicBezTo>
                    <a:pt x="1155" y="89"/>
                    <a:pt x="1155" y="89"/>
                    <a:pt x="1155" y="89"/>
                  </a:cubicBezTo>
                  <a:cubicBezTo>
                    <a:pt x="1155" y="40"/>
                    <a:pt x="1115" y="0"/>
                    <a:pt x="1065" y="0"/>
                  </a:cubicBezTo>
                  <a:cubicBezTo>
                    <a:pt x="652" y="0"/>
                    <a:pt x="652" y="0"/>
                    <a:pt x="652" y="0"/>
                  </a:cubicBezTo>
                  <a:cubicBezTo>
                    <a:pt x="603" y="0"/>
                    <a:pt x="563" y="40"/>
                    <a:pt x="563" y="89"/>
                  </a:cubicBezTo>
                  <a:cubicBezTo>
                    <a:pt x="563" y="562"/>
                    <a:pt x="563" y="562"/>
                    <a:pt x="563" y="562"/>
                  </a:cubicBezTo>
                  <a:cubicBezTo>
                    <a:pt x="90" y="562"/>
                    <a:pt x="90" y="562"/>
                    <a:pt x="90" y="562"/>
                  </a:cubicBezTo>
                  <a:cubicBezTo>
                    <a:pt x="40" y="562"/>
                    <a:pt x="0" y="602"/>
                    <a:pt x="0" y="651"/>
                  </a:cubicBezTo>
                  <a:cubicBezTo>
                    <a:pt x="0" y="1065"/>
                    <a:pt x="0" y="1065"/>
                    <a:pt x="0" y="1065"/>
                  </a:cubicBezTo>
                  <a:cubicBezTo>
                    <a:pt x="0" y="1114"/>
                    <a:pt x="40" y="1154"/>
                    <a:pt x="90" y="1154"/>
                  </a:cubicBezTo>
                  <a:cubicBezTo>
                    <a:pt x="563" y="1154"/>
                    <a:pt x="563" y="1154"/>
                    <a:pt x="563" y="1154"/>
                  </a:cubicBezTo>
                  <a:cubicBezTo>
                    <a:pt x="563" y="1627"/>
                    <a:pt x="563" y="1627"/>
                    <a:pt x="563" y="1627"/>
                  </a:cubicBezTo>
                  <a:cubicBezTo>
                    <a:pt x="563" y="1676"/>
                    <a:pt x="603" y="1716"/>
                    <a:pt x="652" y="1716"/>
                  </a:cubicBezTo>
                  <a:cubicBezTo>
                    <a:pt x="1065" y="1716"/>
                    <a:pt x="1065" y="1716"/>
                    <a:pt x="1065" y="1716"/>
                  </a:cubicBezTo>
                  <a:cubicBezTo>
                    <a:pt x="1115" y="1716"/>
                    <a:pt x="1155" y="1676"/>
                    <a:pt x="1155" y="1627"/>
                  </a:cubicBezTo>
                  <a:cubicBezTo>
                    <a:pt x="1155" y="1154"/>
                    <a:pt x="1155" y="1154"/>
                    <a:pt x="1155" y="1154"/>
                  </a:cubicBezTo>
                  <a:cubicBezTo>
                    <a:pt x="1628" y="1154"/>
                    <a:pt x="1628" y="1154"/>
                    <a:pt x="1628" y="1154"/>
                  </a:cubicBezTo>
                  <a:cubicBezTo>
                    <a:pt x="1677" y="1154"/>
                    <a:pt x="1717" y="1114"/>
                    <a:pt x="1717" y="1065"/>
                  </a:cubicBezTo>
                  <a:cubicBezTo>
                    <a:pt x="1717" y="651"/>
                    <a:pt x="1717" y="651"/>
                    <a:pt x="1717" y="651"/>
                  </a:cubicBezTo>
                  <a:cubicBezTo>
                    <a:pt x="1717" y="602"/>
                    <a:pt x="1677" y="562"/>
                    <a:pt x="1628" y="562"/>
                  </a:cubicBezTo>
                  <a:close/>
                </a:path>
              </a:pathLst>
            </a:custGeom>
            <a:grpFill/>
            <a:ln w="1905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6" name="Freeform 44">
              <a:extLst>
                <a:ext uri="{FF2B5EF4-FFF2-40B4-BE49-F238E27FC236}">
                  <a16:creationId xmlns:a16="http://schemas.microsoft.com/office/drawing/2014/main" id="{59EFCA0F-21D4-470A-A5CC-749177A77A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7" y="4201"/>
              <a:ext cx="970" cy="265"/>
            </a:xfrm>
            <a:custGeom>
              <a:avLst/>
              <a:gdLst>
                <a:gd name="T0" fmla="*/ 970 w 970"/>
                <a:gd name="T1" fmla="*/ 198 h 265"/>
                <a:gd name="T2" fmla="*/ 750 w 970"/>
                <a:gd name="T3" fmla="*/ 198 h 265"/>
                <a:gd name="T4" fmla="*/ 684 w 970"/>
                <a:gd name="T5" fmla="*/ 66 h 265"/>
                <a:gd name="T6" fmla="*/ 596 w 970"/>
                <a:gd name="T7" fmla="*/ 242 h 265"/>
                <a:gd name="T8" fmla="*/ 486 w 970"/>
                <a:gd name="T9" fmla="*/ 0 h 265"/>
                <a:gd name="T10" fmla="*/ 376 w 970"/>
                <a:gd name="T11" fmla="*/ 265 h 265"/>
                <a:gd name="T12" fmla="*/ 309 w 970"/>
                <a:gd name="T13" fmla="*/ 88 h 265"/>
                <a:gd name="T14" fmla="*/ 243 w 970"/>
                <a:gd name="T15" fmla="*/ 198 h 265"/>
                <a:gd name="T16" fmla="*/ 0 w 970"/>
                <a:gd name="T17" fmla="*/ 198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0" h="265">
                  <a:moveTo>
                    <a:pt x="970" y="198"/>
                  </a:moveTo>
                  <a:lnTo>
                    <a:pt x="750" y="198"/>
                  </a:lnTo>
                  <a:lnTo>
                    <a:pt x="684" y="66"/>
                  </a:lnTo>
                  <a:lnTo>
                    <a:pt x="596" y="242"/>
                  </a:lnTo>
                  <a:lnTo>
                    <a:pt x="486" y="0"/>
                  </a:lnTo>
                  <a:lnTo>
                    <a:pt x="376" y="265"/>
                  </a:lnTo>
                  <a:lnTo>
                    <a:pt x="309" y="88"/>
                  </a:lnTo>
                  <a:lnTo>
                    <a:pt x="243" y="198"/>
                  </a:lnTo>
                  <a:lnTo>
                    <a:pt x="0" y="198"/>
                  </a:lnTo>
                </a:path>
              </a:pathLst>
            </a:custGeom>
            <a:grpFill/>
            <a:ln w="1905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1476872C-5A22-8E98-A581-40853735A8B1}"/>
              </a:ext>
            </a:extLst>
          </p:cNvPr>
          <p:cNvGrpSpPr/>
          <p:nvPr/>
        </p:nvGrpSpPr>
        <p:grpSpPr>
          <a:xfrm>
            <a:off x="7243927" y="3262871"/>
            <a:ext cx="311342" cy="435880"/>
            <a:chOff x="2239374" y="1174907"/>
            <a:chExt cx="450056" cy="672559"/>
          </a:xfrm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E755B057-354F-FE60-7595-435E5CAC89C4}"/>
                </a:ext>
              </a:extLst>
            </p:cNvPr>
            <p:cNvSpPr/>
            <p:nvPr/>
          </p:nvSpPr>
          <p:spPr>
            <a:xfrm>
              <a:off x="2309573" y="1174907"/>
              <a:ext cx="379857" cy="198119"/>
            </a:xfrm>
            <a:custGeom>
              <a:avLst/>
              <a:gdLst>
                <a:gd name="connsiteX0" fmla="*/ 322421 w 379857"/>
                <a:gd name="connsiteY0" fmla="*/ 68961 h 198119"/>
                <a:gd name="connsiteX1" fmla="*/ 258413 w 379857"/>
                <a:gd name="connsiteY1" fmla="*/ 15335 h 198119"/>
                <a:gd name="connsiteX2" fmla="*/ 229457 w 379857"/>
                <a:gd name="connsiteY2" fmla="*/ 22193 h 198119"/>
                <a:gd name="connsiteX3" fmla="*/ 167069 w 379857"/>
                <a:gd name="connsiteY3" fmla="*/ 0 h 198119"/>
                <a:gd name="connsiteX4" fmla="*/ 84296 w 379857"/>
                <a:gd name="connsiteY4" fmla="*/ 44577 h 198119"/>
                <a:gd name="connsiteX5" fmla="*/ 76962 w 379857"/>
                <a:gd name="connsiteY5" fmla="*/ 44196 h 198119"/>
                <a:gd name="connsiteX6" fmla="*/ 0 w 379857"/>
                <a:gd name="connsiteY6" fmla="*/ 121158 h 198119"/>
                <a:gd name="connsiteX7" fmla="*/ 76962 w 379857"/>
                <a:gd name="connsiteY7" fmla="*/ 198120 h 198119"/>
                <a:gd name="connsiteX8" fmla="*/ 315087 w 379857"/>
                <a:gd name="connsiteY8" fmla="*/ 198120 h 198119"/>
                <a:gd name="connsiteX9" fmla="*/ 379857 w 379857"/>
                <a:gd name="connsiteY9" fmla="*/ 133350 h 198119"/>
                <a:gd name="connsiteX10" fmla="*/ 322326 w 379857"/>
                <a:gd name="connsiteY10" fmla="*/ 68961 h 19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9857" h="198119">
                  <a:moveTo>
                    <a:pt x="322421" y="68961"/>
                  </a:moveTo>
                  <a:cubicBezTo>
                    <a:pt x="316992" y="38481"/>
                    <a:pt x="290417" y="15335"/>
                    <a:pt x="258413" y="15335"/>
                  </a:cubicBezTo>
                  <a:cubicBezTo>
                    <a:pt x="248031" y="15335"/>
                    <a:pt x="238220" y="17812"/>
                    <a:pt x="229457" y="22193"/>
                  </a:cubicBezTo>
                  <a:cubicBezTo>
                    <a:pt x="212408" y="8382"/>
                    <a:pt x="190691" y="0"/>
                    <a:pt x="167069" y="0"/>
                  </a:cubicBezTo>
                  <a:cubicBezTo>
                    <a:pt x="132493" y="0"/>
                    <a:pt x="102108" y="17716"/>
                    <a:pt x="84296" y="44577"/>
                  </a:cubicBezTo>
                  <a:cubicBezTo>
                    <a:pt x="81915" y="44387"/>
                    <a:pt x="79438" y="44196"/>
                    <a:pt x="76962" y="44196"/>
                  </a:cubicBezTo>
                  <a:cubicBezTo>
                    <a:pt x="34481" y="44196"/>
                    <a:pt x="0" y="78677"/>
                    <a:pt x="0" y="121158"/>
                  </a:cubicBezTo>
                  <a:cubicBezTo>
                    <a:pt x="0" y="163640"/>
                    <a:pt x="34481" y="198120"/>
                    <a:pt x="76962" y="198120"/>
                  </a:cubicBezTo>
                  <a:lnTo>
                    <a:pt x="315087" y="198120"/>
                  </a:lnTo>
                  <a:cubicBezTo>
                    <a:pt x="350901" y="198120"/>
                    <a:pt x="379857" y="169069"/>
                    <a:pt x="379857" y="133350"/>
                  </a:cubicBezTo>
                  <a:cubicBezTo>
                    <a:pt x="379857" y="100013"/>
                    <a:pt x="354711" y="72676"/>
                    <a:pt x="322326" y="68961"/>
                  </a:cubicBezTo>
                  <a:close/>
                </a:path>
              </a:pathLst>
            </a:custGeom>
            <a:noFill/>
            <a:ln w="12700" cap="flat">
              <a:solidFill>
                <a:srgbClr val="003087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87BA87E8-2F54-B0A0-0730-56CBD36568C6}"/>
                </a:ext>
              </a:extLst>
            </p:cNvPr>
            <p:cNvSpPr/>
            <p:nvPr/>
          </p:nvSpPr>
          <p:spPr>
            <a:xfrm>
              <a:off x="2365675" y="1416841"/>
              <a:ext cx="248793" cy="248793"/>
            </a:xfrm>
            <a:custGeom>
              <a:avLst/>
              <a:gdLst>
                <a:gd name="connsiteX0" fmla="*/ 0 w 248793"/>
                <a:gd name="connsiteY0" fmla="*/ 124396 h 248793"/>
                <a:gd name="connsiteX1" fmla="*/ 124396 w 248793"/>
                <a:gd name="connsiteY1" fmla="*/ 248793 h 248793"/>
                <a:gd name="connsiteX2" fmla="*/ 248793 w 248793"/>
                <a:gd name="connsiteY2" fmla="*/ 124396 h 248793"/>
                <a:gd name="connsiteX3" fmla="*/ 124396 w 248793"/>
                <a:gd name="connsiteY3" fmla="*/ 0 h 248793"/>
                <a:gd name="connsiteX4" fmla="*/ 0 w 248793"/>
                <a:gd name="connsiteY4" fmla="*/ 124396 h 248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793" h="248793">
                  <a:moveTo>
                    <a:pt x="0" y="124396"/>
                  </a:moveTo>
                  <a:cubicBezTo>
                    <a:pt x="0" y="193072"/>
                    <a:pt x="55721" y="248793"/>
                    <a:pt x="124396" y="248793"/>
                  </a:cubicBezTo>
                  <a:cubicBezTo>
                    <a:pt x="193072" y="248793"/>
                    <a:pt x="248793" y="193072"/>
                    <a:pt x="248793" y="124396"/>
                  </a:cubicBezTo>
                  <a:cubicBezTo>
                    <a:pt x="248793" y="55721"/>
                    <a:pt x="193072" y="0"/>
                    <a:pt x="124396" y="0"/>
                  </a:cubicBezTo>
                  <a:cubicBezTo>
                    <a:pt x="55721" y="0"/>
                    <a:pt x="0" y="55721"/>
                    <a:pt x="0" y="124396"/>
                  </a:cubicBezTo>
                  <a:close/>
                </a:path>
              </a:pathLst>
            </a:custGeom>
            <a:noFill/>
            <a:ln w="12700" cap="flat">
              <a:solidFill>
                <a:srgbClr val="003087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1B993925-B7DC-B62A-B7A3-321AAA7B8406}"/>
                </a:ext>
              </a:extLst>
            </p:cNvPr>
            <p:cNvSpPr/>
            <p:nvPr/>
          </p:nvSpPr>
          <p:spPr>
            <a:xfrm>
              <a:off x="2580368" y="1626677"/>
              <a:ext cx="87820" cy="220694"/>
            </a:xfrm>
            <a:custGeom>
              <a:avLst/>
              <a:gdLst>
                <a:gd name="connsiteX0" fmla="*/ 0 w 87820"/>
                <a:gd name="connsiteY0" fmla="*/ 0 h 220694"/>
                <a:gd name="connsiteX1" fmla="*/ 87821 w 87820"/>
                <a:gd name="connsiteY1" fmla="*/ 120301 h 220694"/>
                <a:gd name="connsiteX2" fmla="*/ 87821 w 87820"/>
                <a:gd name="connsiteY2" fmla="*/ 220694 h 220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820" h="220694">
                  <a:moveTo>
                    <a:pt x="0" y="0"/>
                  </a:moveTo>
                  <a:cubicBezTo>
                    <a:pt x="49435" y="19145"/>
                    <a:pt x="87821" y="72485"/>
                    <a:pt x="87821" y="120301"/>
                  </a:cubicBezTo>
                  <a:lnTo>
                    <a:pt x="87821" y="220694"/>
                  </a:lnTo>
                </a:path>
              </a:pathLst>
            </a:custGeom>
            <a:noFill/>
            <a:ln w="12700" cap="flat">
              <a:solidFill>
                <a:srgbClr val="003087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FEBFDE2-CA9A-3CDE-43FA-8984C587F390}"/>
                </a:ext>
              </a:extLst>
            </p:cNvPr>
            <p:cNvSpPr/>
            <p:nvPr/>
          </p:nvSpPr>
          <p:spPr>
            <a:xfrm>
              <a:off x="2239374" y="1603817"/>
              <a:ext cx="143160" cy="243649"/>
            </a:xfrm>
            <a:custGeom>
              <a:avLst/>
              <a:gdLst>
                <a:gd name="connsiteX0" fmla="*/ 0 w 143160"/>
                <a:gd name="connsiteY0" fmla="*/ 243650 h 243649"/>
                <a:gd name="connsiteX1" fmla="*/ 0 w 143160"/>
                <a:gd name="connsiteY1" fmla="*/ 143256 h 243649"/>
                <a:gd name="connsiteX2" fmla="*/ 143161 w 143160"/>
                <a:gd name="connsiteY2" fmla="*/ 0 h 243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160" h="243649">
                  <a:moveTo>
                    <a:pt x="0" y="243650"/>
                  </a:moveTo>
                  <a:lnTo>
                    <a:pt x="0" y="143256"/>
                  </a:lnTo>
                  <a:cubicBezTo>
                    <a:pt x="0" y="74867"/>
                    <a:pt x="63722" y="19050"/>
                    <a:pt x="143161" y="0"/>
                  </a:cubicBezTo>
                </a:path>
              </a:pathLst>
            </a:custGeom>
            <a:noFill/>
            <a:ln w="12700" cap="flat">
              <a:solidFill>
                <a:srgbClr val="003087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C05770A4-7F92-D2E6-A25D-ED0FA527028E}"/>
                </a:ext>
              </a:extLst>
            </p:cNvPr>
            <p:cNvSpPr/>
            <p:nvPr/>
          </p:nvSpPr>
          <p:spPr>
            <a:xfrm>
              <a:off x="2348625" y="1782411"/>
              <a:ext cx="9525" cy="65055"/>
            </a:xfrm>
            <a:custGeom>
              <a:avLst/>
              <a:gdLst>
                <a:gd name="connsiteX0" fmla="*/ 0 w 9525"/>
                <a:gd name="connsiteY0" fmla="*/ 65056 h 65055"/>
                <a:gd name="connsiteX1" fmla="*/ 0 w 9525"/>
                <a:gd name="connsiteY1" fmla="*/ 0 h 65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65055">
                  <a:moveTo>
                    <a:pt x="0" y="65056"/>
                  </a:moveTo>
                  <a:lnTo>
                    <a:pt x="0" y="0"/>
                  </a:lnTo>
                </a:path>
              </a:pathLst>
            </a:custGeom>
            <a:ln w="12700" cap="flat">
              <a:solidFill>
                <a:srgbClr val="003087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8FE5D170-37ED-4C1E-2C98-1E07026FC142}"/>
                </a:ext>
              </a:extLst>
            </p:cNvPr>
            <p:cNvSpPr/>
            <p:nvPr/>
          </p:nvSpPr>
          <p:spPr>
            <a:xfrm>
              <a:off x="2559033" y="1782411"/>
              <a:ext cx="9525" cy="65055"/>
            </a:xfrm>
            <a:custGeom>
              <a:avLst/>
              <a:gdLst>
                <a:gd name="connsiteX0" fmla="*/ 0 w 9525"/>
                <a:gd name="connsiteY0" fmla="*/ 65056 h 65055"/>
                <a:gd name="connsiteX1" fmla="*/ 0 w 9525"/>
                <a:gd name="connsiteY1" fmla="*/ 0 h 65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65055">
                  <a:moveTo>
                    <a:pt x="0" y="65056"/>
                  </a:moveTo>
                  <a:lnTo>
                    <a:pt x="0" y="0"/>
                  </a:lnTo>
                </a:path>
              </a:pathLst>
            </a:custGeom>
            <a:ln w="12700" cap="flat">
              <a:solidFill>
                <a:srgbClr val="003087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898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5C87A-E226-F911-A6FA-79E46409D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000" y="701874"/>
            <a:ext cx="11299088" cy="527923"/>
          </a:xfrm>
        </p:spPr>
        <p:txBody>
          <a:bodyPr/>
          <a:lstStyle/>
          <a:p>
            <a:r>
              <a:rPr lang="en-GB" dirty="0"/>
              <a:t>Headline findings – type 2 diabetes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B470C10-39EB-5EB7-69A1-54A7925CE91C}"/>
              </a:ext>
            </a:extLst>
          </p:cNvPr>
          <p:cNvGrpSpPr/>
          <p:nvPr/>
        </p:nvGrpSpPr>
        <p:grpSpPr>
          <a:xfrm>
            <a:off x="478544" y="1758825"/>
            <a:ext cx="3571792" cy="1227826"/>
            <a:chOff x="478544" y="1758825"/>
            <a:chExt cx="3571792" cy="1227826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934937A-C152-B7D1-D0D8-CA4CC5E76EF3}"/>
                </a:ext>
              </a:extLst>
            </p:cNvPr>
            <p:cNvSpPr/>
            <p:nvPr/>
          </p:nvSpPr>
          <p:spPr>
            <a:xfrm>
              <a:off x="478544" y="1758825"/>
              <a:ext cx="3556800" cy="1227826"/>
            </a:xfrm>
            <a:prstGeom prst="rect">
              <a:avLst/>
            </a:prstGeom>
            <a:solidFill>
              <a:schemeClr val="accent2">
                <a:lumMod val="40000"/>
                <a:lumOff val="60000"/>
                <a:alpha val="66000"/>
              </a:schemeClr>
            </a:solidFill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C9E936B-60B0-6F0B-51AF-6C8881AE7E9A}"/>
                </a:ext>
              </a:extLst>
            </p:cNvPr>
            <p:cNvSpPr txBox="1"/>
            <p:nvPr/>
          </p:nvSpPr>
          <p:spPr>
            <a:xfrm>
              <a:off x="640934" y="1889382"/>
              <a:ext cx="1298024" cy="4991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477"/>
                </a:spcBef>
                <a:spcAft>
                  <a:spcPts val="477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52%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2D5675F-631B-DD57-3D16-81FB5FAA7818}"/>
                </a:ext>
              </a:extLst>
            </p:cNvPr>
            <p:cNvSpPr txBox="1"/>
            <p:nvPr/>
          </p:nvSpPr>
          <p:spPr>
            <a:xfrm>
              <a:off x="640934" y="2452056"/>
              <a:ext cx="3409402" cy="3905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said that not recognising the symptoms of diabetes delayed their diagnosis</a:t>
              </a: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6E1434B8-8131-409E-580E-8190C07879E2}"/>
                </a:ext>
              </a:extLst>
            </p:cNvPr>
            <p:cNvSpPr/>
            <p:nvPr/>
          </p:nvSpPr>
          <p:spPr>
            <a:xfrm>
              <a:off x="3361453" y="1833255"/>
              <a:ext cx="567502" cy="5675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1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4D4778AB-643C-62E2-7D8F-C070FC6ABBFE}"/>
              </a:ext>
            </a:extLst>
          </p:cNvPr>
          <p:cNvGrpSpPr/>
          <p:nvPr/>
        </p:nvGrpSpPr>
        <p:grpSpPr>
          <a:xfrm>
            <a:off x="4246083" y="1758825"/>
            <a:ext cx="3574344" cy="1227826"/>
            <a:chOff x="478544" y="1758825"/>
            <a:chExt cx="3574344" cy="1227826"/>
          </a:xfrm>
          <a:solidFill>
            <a:srgbClr val="005EB8"/>
          </a:solidFill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2DF72FB7-931C-1418-1B13-0737CBA8FE3B}"/>
                </a:ext>
              </a:extLst>
            </p:cNvPr>
            <p:cNvSpPr/>
            <p:nvPr/>
          </p:nvSpPr>
          <p:spPr>
            <a:xfrm>
              <a:off x="478544" y="1758825"/>
              <a:ext cx="3556800" cy="1227826"/>
            </a:xfrm>
            <a:prstGeom prst="rect">
              <a:avLst/>
            </a:prstGeom>
            <a:solidFill>
              <a:srgbClr val="FFB81C"/>
            </a:solidFill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A69C249-EADC-FCAD-784A-2EFF82B738C0}"/>
                </a:ext>
              </a:extLst>
            </p:cNvPr>
            <p:cNvSpPr txBox="1"/>
            <p:nvPr/>
          </p:nvSpPr>
          <p:spPr>
            <a:xfrm>
              <a:off x="640934" y="1889382"/>
              <a:ext cx="1298024" cy="4991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477"/>
                </a:spcBef>
                <a:spcAft>
                  <a:spcPts val="477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89%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FD54986C-C4F1-FDEA-7EDA-2A7B5B515E71}"/>
                </a:ext>
              </a:extLst>
            </p:cNvPr>
            <p:cNvSpPr txBox="1"/>
            <p:nvPr/>
          </p:nvSpPr>
          <p:spPr>
            <a:xfrm>
              <a:off x="643486" y="2391523"/>
              <a:ext cx="3409402" cy="59368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said that, at diagnosis, a healthcare professional shared information with them about diabetes </a:t>
              </a: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460B0704-4DB0-1018-DA02-9639874B8DB1}"/>
                </a:ext>
              </a:extLst>
            </p:cNvPr>
            <p:cNvSpPr/>
            <p:nvPr/>
          </p:nvSpPr>
          <p:spPr>
            <a:xfrm>
              <a:off x="3361453" y="1833255"/>
              <a:ext cx="567502" cy="5675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1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E07BF69F-8461-98E7-CCBB-78F970D00CA3}"/>
              </a:ext>
            </a:extLst>
          </p:cNvPr>
          <p:cNvGrpSpPr/>
          <p:nvPr/>
        </p:nvGrpSpPr>
        <p:grpSpPr>
          <a:xfrm>
            <a:off x="8013622" y="1758825"/>
            <a:ext cx="3556800" cy="1227826"/>
            <a:chOff x="478544" y="1758825"/>
            <a:chExt cx="3556800" cy="1227826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1DBC2389-C886-A2E0-EF9C-F27DA39BCA5A}"/>
                </a:ext>
              </a:extLst>
            </p:cNvPr>
            <p:cNvSpPr/>
            <p:nvPr/>
          </p:nvSpPr>
          <p:spPr>
            <a:xfrm>
              <a:off x="478544" y="1758825"/>
              <a:ext cx="3556800" cy="1227826"/>
            </a:xfrm>
            <a:prstGeom prst="rect">
              <a:avLst/>
            </a:prstGeom>
            <a:solidFill>
              <a:schemeClr val="accent2">
                <a:lumMod val="40000"/>
                <a:lumOff val="60000"/>
                <a:alpha val="66000"/>
              </a:schemeClr>
            </a:solidFill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D2F2321-217C-46CE-CF73-0AF914C4B723}"/>
                </a:ext>
              </a:extLst>
            </p:cNvPr>
            <p:cNvSpPr txBox="1"/>
            <p:nvPr/>
          </p:nvSpPr>
          <p:spPr>
            <a:xfrm>
              <a:off x="640934" y="1889382"/>
              <a:ext cx="1298024" cy="4991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477"/>
                </a:spcBef>
                <a:spcAft>
                  <a:spcPts val="477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84%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4EFAFB4-4BE0-C90B-E402-9A271DC9BC44}"/>
                </a:ext>
              </a:extLst>
            </p:cNvPr>
            <p:cNvSpPr txBox="1"/>
            <p:nvPr/>
          </p:nvSpPr>
          <p:spPr>
            <a:xfrm>
              <a:off x="640933" y="2374422"/>
              <a:ext cx="2803504" cy="59368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of those who have had an annual review said their overall experience the last time they had one was good</a:t>
              </a: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3C9908CE-660A-5CBD-FC47-7CD41B3645F9}"/>
                </a:ext>
              </a:extLst>
            </p:cNvPr>
            <p:cNvSpPr/>
            <p:nvPr/>
          </p:nvSpPr>
          <p:spPr>
            <a:xfrm>
              <a:off x="3361453" y="1833255"/>
              <a:ext cx="567502" cy="5675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1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A064F26-B2D2-7704-DCB7-0921CDE918D8}"/>
              </a:ext>
            </a:extLst>
          </p:cNvPr>
          <p:cNvGrpSpPr/>
          <p:nvPr/>
        </p:nvGrpSpPr>
        <p:grpSpPr>
          <a:xfrm>
            <a:off x="484103" y="3143086"/>
            <a:ext cx="3571792" cy="1227826"/>
            <a:chOff x="478544" y="1758825"/>
            <a:chExt cx="3571792" cy="1227826"/>
          </a:xfrm>
        </p:grpSpPr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5B862D6B-3C63-0A76-2826-B77796CD8DA0}"/>
                </a:ext>
              </a:extLst>
            </p:cNvPr>
            <p:cNvSpPr/>
            <p:nvPr/>
          </p:nvSpPr>
          <p:spPr>
            <a:xfrm>
              <a:off x="478544" y="1758825"/>
              <a:ext cx="3556800" cy="1227826"/>
            </a:xfrm>
            <a:prstGeom prst="rect">
              <a:avLst/>
            </a:prstGeom>
            <a:solidFill>
              <a:schemeClr val="accent2">
                <a:lumMod val="40000"/>
                <a:lumOff val="60000"/>
                <a:alpha val="66000"/>
              </a:schemeClr>
            </a:solidFill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62C8FDB2-03F4-34CF-2819-B893B3866A3C}"/>
                </a:ext>
              </a:extLst>
            </p:cNvPr>
            <p:cNvSpPr txBox="1"/>
            <p:nvPr/>
          </p:nvSpPr>
          <p:spPr>
            <a:xfrm>
              <a:off x="640934" y="1889382"/>
              <a:ext cx="1298024" cy="4991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477"/>
                </a:spcBef>
                <a:spcAft>
                  <a:spcPts val="477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30%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58244DF8-EA71-009D-DA49-61EEB770F658}"/>
                </a:ext>
              </a:extLst>
            </p:cNvPr>
            <p:cNvSpPr txBox="1"/>
            <p:nvPr/>
          </p:nvSpPr>
          <p:spPr>
            <a:xfrm>
              <a:off x="640934" y="2452056"/>
              <a:ext cx="3409402" cy="3905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said that they have taken part in a course about diabetes</a:t>
              </a:r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4919CC2D-7C41-3DF9-440E-94F2F1D235F0}"/>
                </a:ext>
              </a:extLst>
            </p:cNvPr>
            <p:cNvSpPr/>
            <p:nvPr/>
          </p:nvSpPr>
          <p:spPr>
            <a:xfrm>
              <a:off x="3361453" y="1833255"/>
              <a:ext cx="567502" cy="5675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1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4B5FA84C-0D0E-922F-F33D-A3220854D7F4}"/>
              </a:ext>
            </a:extLst>
          </p:cNvPr>
          <p:cNvGrpSpPr/>
          <p:nvPr/>
        </p:nvGrpSpPr>
        <p:grpSpPr>
          <a:xfrm>
            <a:off x="4251437" y="3143086"/>
            <a:ext cx="3571792" cy="1227826"/>
            <a:chOff x="478544" y="1758825"/>
            <a:chExt cx="3571792" cy="1227826"/>
          </a:xfrm>
        </p:grpSpPr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B0A92D35-7C83-3715-7974-38C349FBE881}"/>
                </a:ext>
              </a:extLst>
            </p:cNvPr>
            <p:cNvSpPr/>
            <p:nvPr/>
          </p:nvSpPr>
          <p:spPr>
            <a:xfrm>
              <a:off x="478544" y="1758825"/>
              <a:ext cx="3556800" cy="1227826"/>
            </a:xfrm>
            <a:prstGeom prst="rect">
              <a:avLst/>
            </a:prstGeom>
            <a:solidFill>
              <a:srgbClr val="FFB81C"/>
            </a:solidFill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475E92E2-3B3D-42DB-10C0-41754E903A60}"/>
                </a:ext>
              </a:extLst>
            </p:cNvPr>
            <p:cNvSpPr txBox="1"/>
            <p:nvPr/>
          </p:nvSpPr>
          <p:spPr>
            <a:xfrm>
              <a:off x="640934" y="1889382"/>
              <a:ext cx="1298024" cy="4991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477"/>
                </a:spcBef>
                <a:spcAft>
                  <a:spcPts val="477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37%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0808F33D-51B3-A4EB-1706-93DB86D9413A}"/>
                </a:ext>
              </a:extLst>
            </p:cNvPr>
            <p:cNvSpPr txBox="1"/>
            <p:nvPr/>
          </p:nvSpPr>
          <p:spPr>
            <a:xfrm>
              <a:off x="640934" y="2452056"/>
              <a:ext cx="3409402" cy="1874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said that their diabetes is a constant worry</a:t>
              </a:r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6AEFE939-87CA-48A9-1486-A6338208871C}"/>
                </a:ext>
              </a:extLst>
            </p:cNvPr>
            <p:cNvSpPr/>
            <p:nvPr/>
          </p:nvSpPr>
          <p:spPr>
            <a:xfrm>
              <a:off x="3361453" y="1833255"/>
              <a:ext cx="567502" cy="5675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1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DA8AA159-03A2-D5EF-B89E-27F17D69EF0B}"/>
              </a:ext>
            </a:extLst>
          </p:cNvPr>
          <p:cNvGrpSpPr/>
          <p:nvPr/>
        </p:nvGrpSpPr>
        <p:grpSpPr>
          <a:xfrm>
            <a:off x="8013622" y="3143086"/>
            <a:ext cx="3556800" cy="1227826"/>
            <a:chOff x="478544" y="1758825"/>
            <a:chExt cx="3556800" cy="1227826"/>
          </a:xfrm>
          <a:solidFill>
            <a:srgbClr val="005EB8"/>
          </a:solidFill>
        </p:grpSpPr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A26B7B0A-94B8-5889-CC52-7F2DD6AB26B6}"/>
                </a:ext>
              </a:extLst>
            </p:cNvPr>
            <p:cNvSpPr/>
            <p:nvPr/>
          </p:nvSpPr>
          <p:spPr>
            <a:xfrm>
              <a:off x="478544" y="1758825"/>
              <a:ext cx="3556800" cy="1227826"/>
            </a:xfrm>
            <a:prstGeom prst="rect">
              <a:avLst/>
            </a:prstGeom>
            <a:solidFill>
              <a:srgbClr val="FBEECF"/>
            </a:solidFill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39E75359-6D8B-2EAF-E5C0-2AFA140266F9}"/>
                </a:ext>
              </a:extLst>
            </p:cNvPr>
            <p:cNvSpPr txBox="1"/>
            <p:nvPr/>
          </p:nvSpPr>
          <p:spPr>
            <a:xfrm>
              <a:off x="640934" y="1889382"/>
              <a:ext cx="1298024" cy="4991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477"/>
                </a:spcBef>
                <a:spcAft>
                  <a:spcPts val="477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83%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7CBE6B9D-0781-EB13-CF8A-68AF381FE3BB}"/>
                </a:ext>
              </a:extLst>
            </p:cNvPr>
            <p:cNvSpPr txBox="1"/>
            <p:nvPr/>
          </p:nvSpPr>
          <p:spPr>
            <a:xfrm>
              <a:off x="640935" y="2452056"/>
              <a:ext cx="3116828" cy="3905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said that they are confident in their ability to manage their diabetes day-to-day</a:t>
              </a:r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8AD4499E-7363-2A05-47C5-67843DA7B457}"/>
                </a:ext>
              </a:extLst>
            </p:cNvPr>
            <p:cNvSpPr/>
            <p:nvPr/>
          </p:nvSpPr>
          <p:spPr>
            <a:xfrm>
              <a:off x="3361453" y="1833255"/>
              <a:ext cx="567502" cy="5675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1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2B8A582E-B69F-1AC8-659E-F9D26C1634BB}"/>
              </a:ext>
            </a:extLst>
          </p:cNvPr>
          <p:cNvGrpSpPr/>
          <p:nvPr/>
        </p:nvGrpSpPr>
        <p:grpSpPr>
          <a:xfrm>
            <a:off x="478544" y="4527347"/>
            <a:ext cx="3571792" cy="1227826"/>
            <a:chOff x="478544" y="1758825"/>
            <a:chExt cx="3571792" cy="1227826"/>
          </a:xfrm>
          <a:solidFill>
            <a:srgbClr val="FBEECF"/>
          </a:solidFill>
        </p:grpSpPr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51607726-B99B-C083-6F7D-4DE5F5FF4D20}"/>
                </a:ext>
              </a:extLst>
            </p:cNvPr>
            <p:cNvSpPr/>
            <p:nvPr/>
          </p:nvSpPr>
          <p:spPr>
            <a:xfrm>
              <a:off x="478544" y="1758825"/>
              <a:ext cx="3556800" cy="1227826"/>
            </a:xfrm>
            <a:prstGeom prst="rect">
              <a:avLst/>
            </a:prstGeom>
            <a:grp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A10C6653-7CA2-7586-F3C7-6A561D61D612}"/>
                </a:ext>
              </a:extLst>
            </p:cNvPr>
            <p:cNvSpPr txBox="1"/>
            <p:nvPr/>
          </p:nvSpPr>
          <p:spPr>
            <a:xfrm>
              <a:off x="640934" y="1889382"/>
              <a:ext cx="1298024" cy="49917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477"/>
                </a:spcBef>
                <a:spcAft>
                  <a:spcPts val="477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24%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850A1A8D-049C-372E-658F-0796D4B1B24D}"/>
                </a:ext>
              </a:extLst>
            </p:cNvPr>
            <p:cNvSpPr txBox="1"/>
            <p:nvPr/>
          </p:nvSpPr>
          <p:spPr>
            <a:xfrm>
              <a:off x="640934" y="2452056"/>
              <a:ext cx="3409402" cy="390556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said that they have received support to take part in physical activity in the last 12 months</a:t>
              </a:r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ADCDF3A4-D90E-9A55-DDF5-ED97412D5A2F}"/>
                </a:ext>
              </a:extLst>
            </p:cNvPr>
            <p:cNvSpPr/>
            <p:nvPr/>
          </p:nvSpPr>
          <p:spPr>
            <a:xfrm>
              <a:off x="3361453" y="1833255"/>
              <a:ext cx="567502" cy="56750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1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CC8D5CA5-F40B-4B2D-C95C-1140B72B7807}"/>
              </a:ext>
            </a:extLst>
          </p:cNvPr>
          <p:cNvGrpSpPr/>
          <p:nvPr/>
        </p:nvGrpSpPr>
        <p:grpSpPr>
          <a:xfrm>
            <a:off x="4253579" y="4527347"/>
            <a:ext cx="3556800" cy="1227826"/>
            <a:chOff x="478544" y="1758825"/>
            <a:chExt cx="3556800" cy="1227826"/>
          </a:xfrm>
        </p:grpSpPr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45709196-BE7A-2730-8F5F-A03ACAB5256C}"/>
                </a:ext>
              </a:extLst>
            </p:cNvPr>
            <p:cNvSpPr/>
            <p:nvPr/>
          </p:nvSpPr>
          <p:spPr>
            <a:xfrm>
              <a:off x="478544" y="1758825"/>
              <a:ext cx="3556800" cy="1227826"/>
            </a:xfrm>
            <a:prstGeom prst="rect">
              <a:avLst/>
            </a:prstGeom>
            <a:solidFill>
              <a:srgbClr val="FFB81C"/>
            </a:solidFill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530361BD-7745-2239-C68F-87E656CED67D}"/>
                </a:ext>
              </a:extLst>
            </p:cNvPr>
            <p:cNvSpPr txBox="1"/>
            <p:nvPr/>
          </p:nvSpPr>
          <p:spPr>
            <a:xfrm>
              <a:off x="640934" y="1889382"/>
              <a:ext cx="1298024" cy="4991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477"/>
                </a:spcBef>
                <a:spcAft>
                  <a:spcPts val="477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81%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A3FA0804-9636-5BB1-869C-C162BCCA9405}"/>
                </a:ext>
              </a:extLst>
            </p:cNvPr>
            <p:cNvSpPr txBox="1"/>
            <p:nvPr/>
          </p:nvSpPr>
          <p:spPr>
            <a:xfrm>
              <a:off x="640934" y="2383048"/>
              <a:ext cx="3192332" cy="59368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said that a healthcare professional talked to them about the potential complications of living with diabetes in the last 12 months</a:t>
              </a:r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D2A53825-9334-F652-17E4-DDB803509A64}"/>
                </a:ext>
              </a:extLst>
            </p:cNvPr>
            <p:cNvSpPr/>
            <p:nvPr/>
          </p:nvSpPr>
          <p:spPr>
            <a:xfrm>
              <a:off x="3361453" y="1833255"/>
              <a:ext cx="567502" cy="5675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1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B66686F6-095A-F9BD-4BF3-B6C2AD5E0A02}"/>
              </a:ext>
            </a:extLst>
          </p:cNvPr>
          <p:cNvGrpSpPr/>
          <p:nvPr/>
        </p:nvGrpSpPr>
        <p:grpSpPr>
          <a:xfrm>
            <a:off x="8028614" y="4527347"/>
            <a:ext cx="3571792" cy="1227826"/>
            <a:chOff x="478544" y="1758825"/>
            <a:chExt cx="3571792" cy="1227826"/>
          </a:xfrm>
        </p:grpSpPr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B1BCC335-65A1-36DB-3885-3F3B9A17871E}"/>
                </a:ext>
              </a:extLst>
            </p:cNvPr>
            <p:cNvSpPr/>
            <p:nvPr/>
          </p:nvSpPr>
          <p:spPr>
            <a:xfrm>
              <a:off x="478544" y="1758825"/>
              <a:ext cx="3556800" cy="1227826"/>
            </a:xfrm>
            <a:prstGeom prst="rect">
              <a:avLst/>
            </a:prstGeom>
            <a:solidFill>
              <a:schemeClr val="accent2">
                <a:lumMod val="40000"/>
                <a:lumOff val="60000"/>
                <a:alpha val="66000"/>
              </a:schemeClr>
            </a:solidFill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endPara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932393BB-1D5B-2578-EEE8-D723AC2DB2F8}"/>
                </a:ext>
              </a:extLst>
            </p:cNvPr>
            <p:cNvSpPr txBox="1"/>
            <p:nvPr/>
          </p:nvSpPr>
          <p:spPr>
            <a:xfrm>
              <a:off x="640934" y="1889382"/>
              <a:ext cx="1298024" cy="4991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477"/>
                </a:spcBef>
                <a:spcAft>
                  <a:spcPts val="477"/>
                </a:spcAft>
                <a:buClr>
                  <a:srgbClr val="5BC5F1"/>
                </a:buClr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46%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CFF6046-5292-68C2-E889-9A7DC39C7480}"/>
                </a:ext>
              </a:extLst>
            </p:cNvPr>
            <p:cNvSpPr txBox="1"/>
            <p:nvPr/>
          </p:nvSpPr>
          <p:spPr>
            <a:xfrm>
              <a:off x="640934" y="2452056"/>
              <a:ext cx="3409402" cy="3905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727433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said that they currently use a device to manage their diabetes </a:t>
              </a:r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B118029B-CC8B-5A20-9DDE-0E8232D08972}"/>
                </a:ext>
              </a:extLst>
            </p:cNvPr>
            <p:cNvSpPr/>
            <p:nvPr/>
          </p:nvSpPr>
          <p:spPr>
            <a:xfrm>
              <a:off x="3361453" y="1833255"/>
              <a:ext cx="567502" cy="5675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1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" name="Oval 2">
            <a:extLst>
              <a:ext uri="{FF2B5EF4-FFF2-40B4-BE49-F238E27FC236}">
                <a16:creationId xmlns:a16="http://schemas.microsoft.com/office/drawing/2014/main" id="{D73D77BF-A1EB-B6CA-9A47-2AF2FC98C365}"/>
              </a:ext>
            </a:extLst>
          </p:cNvPr>
          <p:cNvSpPr/>
          <p:nvPr/>
        </p:nvSpPr>
        <p:spPr>
          <a:xfrm>
            <a:off x="3346461" y="4601777"/>
            <a:ext cx="567502" cy="5675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BC080C3-D131-F650-2905-ED4FFB377B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46211" y="1936216"/>
            <a:ext cx="324000" cy="324000"/>
          </a:xfrm>
          <a:prstGeom prst="rect">
            <a:avLst/>
          </a:prstGeom>
        </p:spPr>
      </p:pic>
      <p:grpSp>
        <p:nvGrpSpPr>
          <p:cNvPr id="17" name="Group 123">
            <a:extLst>
              <a:ext uri="{FF2B5EF4-FFF2-40B4-BE49-F238E27FC236}">
                <a16:creationId xmlns:a16="http://schemas.microsoft.com/office/drawing/2014/main" id="{C4553AA1-9101-A005-E8ED-01188906E7C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474943" y="4753428"/>
            <a:ext cx="331701" cy="228673"/>
            <a:chOff x="2950" y="2939"/>
            <a:chExt cx="396" cy="273"/>
          </a:xfrm>
        </p:grpSpPr>
        <p:sp>
          <p:nvSpPr>
            <p:cNvPr id="18" name="Freeform 124">
              <a:extLst>
                <a:ext uri="{FF2B5EF4-FFF2-40B4-BE49-F238E27FC236}">
                  <a16:creationId xmlns:a16="http://schemas.microsoft.com/office/drawing/2014/main" id="{0D55B386-7659-D2A3-FE55-CDEE6A921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0" y="3025"/>
              <a:ext cx="385" cy="187"/>
            </a:xfrm>
            <a:custGeom>
              <a:avLst/>
              <a:gdLst>
                <a:gd name="T0" fmla="*/ 22 w 181"/>
                <a:gd name="T1" fmla="*/ 0 h 88"/>
                <a:gd name="T2" fmla="*/ 8 w 181"/>
                <a:gd name="T3" fmla="*/ 11 h 88"/>
                <a:gd name="T4" fmla="*/ 10 w 181"/>
                <a:gd name="T5" fmla="*/ 37 h 88"/>
                <a:gd name="T6" fmla="*/ 51 w 181"/>
                <a:gd name="T7" fmla="*/ 59 h 88"/>
                <a:gd name="T8" fmla="*/ 81 w 181"/>
                <a:gd name="T9" fmla="*/ 70 h 88"/>
                <a:gd name="T10" fmla="*/ 87 w 181"/>
                <a:gd name="T11" fmla="*/ 75 h 88"/>
                <a:gd name="T12" fmla="*/ 117 w 181"/>
                <a:gd name="T13" fmla="*/ 88 h 88"/>
                <a:gd name="T14" fmla="*/ 148 w 181"/>
                <a:gd name="T15" fmla="*/ 88 h 88"/>
                <a:gd name="T16" fmla="*/ 173 w 181"/>
                <a:gd name="T17" fmla="*/ 77 h 88"/>
                <a:gd name="T18" fmla="*/ 181 w 181"/>
                <a:gd name="T19" fmla="*/ 6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88">
                  <a:moveTo>
                    <a:pt x="22" y="0"/>
                  </a:moveTo>
                  <a:cubicBezTo>
                    <a:pt x="22" y="0"/>
                    <a:pt x="16" y="5"/>
                    <a:pt x="8" y="11"/>
                  </a:cubicBezTo>
                  <a:cubicBezTo>
                    <a:pt x="0" y="18"/>
                    <a:pt x="3" y="28"/>
                    <a:pt x="10" y="37"/>
                  </a:cubicBezTo>
                  <a:cubicBezTo>
                    <a:pt x="21" y="49"/>
                    <a:pt x="30" y="56"/>
                    <a:pt x="51" y="59"/>
                  </a:cubicBezTo>
                  <a:cubicBezTo>
                    <a:pt x="66" y="62"/>
                    <a:pt x="71" y="62"/>
                    <a:pt x="81" y="70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92" y="82"/>
                    <a:pt x="108" y="88"/>
                    <a:pt x="117" y="88"/>
                  </a:cubicBezTo>
                  <a:cubicBezTo>
                    <a:pt x="127" y="88"/>
                    <a:pt x="143" y="88"/>
                    <a:pt x="148" y="88"/>
                  </a:cubicBezTo>
                  <a:cubicBezTo>
                    <a:pt x="160" y="88"/>
                    <a:pt x="168" y="83"/>
                    <a:pt x="173" y="77"/>
                  </a:cubicBezTo>
                  <a:cubicBezTo>
                    <a:pt x="174" y="76"/>
                    <a:pt x="179" y="70"/>
                    <a:pt x="181" y="65"/>
                  </a:cubicBezTo>
                </a:path>
              </a:pathLst>
            </a:custGeom>
            <a:grpFill/>
            <a:ln w="1270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" name="Freeform 125">
              <a:extLst>
                <a:ext uri="{FF2B5EF4-FFF2-40B4-BE49-F238E27FC236}">
                  <a16:creationId xmlns:a16="http://schemas.microsoft.com/office/drawing/2014/main" id="{0658FAAE-CA38-009E-7F98-BBB12A474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1" y="2939"/>
              <a:ext cx="355" cy="248"/>
            </a:xfrm>
            <a:custGeom>
              <a:avLst/>
              <a:gdLst>
                <a:gd name="T0" fmla="*/ 2 w 167"/>
                <a:gd name="T1" fmla="*/ 43 h 116"/>
                <a:gd name="T2" fmla="*/ 32 w 167"/>
                <a:gd name="T3" fmla="*/ 77 h 116"/>
                <a:gd name="T4" fmla="*/ 71 w 167"/>
                <a:gd name="T5" fmla="*/ 94 h 116"/>
                <a:gd name="T6" fmla="*/ 121 w 167"/>
                <a:gd name="T7" fmla="*/ 115 h 116"/>
                <a:gd name="T8" fmla="*/ 158 w 167"/>
                <a:gd name="T9" fmla="*/ 110 h 116"/>
                <a:gd name="T10" fmla="*/ 162 w 167"/>
                <a:gd name="T11" fmla="*/ 90 h 116"/>
                <a:gd name="T12" fmla="*/ 132 w 167"/>
                <a:gd name="T13" fmla="*/ 82 h 116"/>
                <a:gd name="T14" fmla="*/ 96 w 167"/>
                <a:gd name="T15" fmla="*/ 26 h 116"/>
                <a:gd name="T16" fmla="*/ 83 w 167"/>
                <a:gd name="T17" fmla="*/ 20 h 116"/>
                <a:gd name="T18" fmla="*/ 54 w 167"/>
                <a:gd name="T19" fmla="*/ 18 h 116"/>
                <a:gd name="T20" fmla="*/ 44 w 167"/>
                <a:gd name="T21" fmla="*/ 1 h 116"/>
                <a:gd name="T22" fmla="*/ 29 w 167"/>
                <a:gd name="T23" fmla="*/ 5 h 116"/>
                <a:gd name="T24" fmla="*/ 2 w 167"/>
                <a:gd name="T25" fmla="*/ 4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7" h="116">
                  <a:moveTo>
                    <a:pt x="2" y="43"/>
                  </a:moveTo>
                  <a:cubicBezTo>
                    <a:pt x="0" y="58"/>
                    <a:pt x="22" y="73"/>
                    <a:pt x="32" y="77"/>
                  </a:cubicBezTo>
                  <a:cubicBezTo>
                    <a:pt x="45" y="82"/>
                    <a:pt x="59" y="79"/>
                    <a:pt x="71" y="94"/>
                  </a:cubicBezTo>
                  <a:cubicBezTo>
                    <a:pt x="84" y="110"/>
                    <a:pt x="102" y="115"/>
                    <a:pt x="121" y="115"/>
                  </a:cubicBezTo>
                  <a:cubicBezTo>
                    <a:pt x="141" y="115"/>
                    <a:pt x="151" y="116"/>
                    <a:pt x="158" y="110"/>
                  </a:cubicBezTo>
                  <a:cubicBezTo>
                    <a:pt x="163" y="105"/>
                    <a:pt x="167" y="93"/>
                    <a:pt x="162" y="90"/>
                  </a:cubicBezTo>
                  <a:cubicBezTo>
                    <a:pt x="155" y="88"/>
                    <a:pt x="142" y="84"/>
                    <a:pt x="132" y="82"/>
                  </a:cubicBezTo>
                  <a:cubicBezTo>
                    <a:pt x="125" y="73"/>
                    <a:pt x="100" y="35"/>
                    <a:pt x="96" y="26"/>
                  </a:cubicBezTo>
                  <a:cubicBezTo>
                    <a:pt x="93" y="19"/>
                    <a:pt x="89" y="18"/>
                    <a:pt x="83" y="20"/>
                  </a:cubicBezTo>
                  <a:cubicBezTo>
                    <a:pt x="77" y="23"/>
                    <a:pt x="65" y="28"/>
                    <a:pt x="54" y="18"/>
                  </a:cubicBezTo>
                  <a:cubicBezTo>
                    <a:pt x="42" y="9"/>
                    <a:pt x="52" y="2"/>
                    <a:pt x="44" y="1"/>
                  </a:cubicBezTo>
                  <a:cubicBezTo>
                    <a:pt x="37" y="0"/>
                    <a:pt x="35" y="0"/>
                    <a:pt x="29" y="5"/>
                  </a:cubicBezTo>
                  <a:cubicBezTo>
                    <a:pt x="23" y="11"/>
                    <a:pt x="4" y="29"/>
                    <a:pt x="2" y="43"/>
                  </a:cubicBezTo>
                  <a:close/>
                </a:path>
              </a:pathLst>
            </a:custGeom>
            <a:grpFill/>
            <a:ln w="1270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" name="Line 126">
              <a:extLst>
                <a:ext uri="{FF2B5EF4-FFF2-40B4-BE49-F238E27FC236}">
                  <a16:creationId xmlns:a16="http://schemas.microsoft.com/office/drawing/2014/main" id="{69996299-05EB-5BC1-9CF4-4F0B4CDF3F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9" y="3016"/>
              <a:ext cx="0" cy="17"/>
            </a:xfrm>
            <a:prstGeom prst="line">
              <a:avLst/>
            </a:prstGeom>
            <a:grpFill/>
            <a:ln w="1270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" name="Line 127">
              <a:extLst>
                <a:ext uri="{FF2B5EF4-FFF2-40B4-BE49-F238E27FC236}">
                  <a16:creationId xmlns:a16="http://schemas.microsoft.com/office/drawing/2014/main" id="{C7AB4CCF-AD5F-0794-3E4E-E79A2C0DDD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86" y="3042"/>
              <a:ext cx="0" cy="17"/>
            </a:xfrm>
            <a:prstGeom prst="line">
              <a:avLst/>
            </a:prstGeom>
            <a:grpFill/>
            <a:ln w="1270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" name="Line 128">
              <a:extLst>
                <a:ext uri="{FF2B5EF4-FFF2-40B4-BE49-F238E27FC236}">
                  <a16:creationId xmlns:a16="http://schemas.microsoft.com/office/drawing/2014/main" id="{CB5B30E0-C704-757E-B7A6-40E1119FB7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03" y="3067"/>
              <a:ext cx="0" cy="17"/>
            </a:xfrm>
            <a:prstGeom prst="line">
              <a:avLst/>
            </a:prstGeom>
            <a:grpFill/>
            <a:ln w="1270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FDB5FE9-1290-D28F-8970-76D209866A9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490137" y="1900216"/>
            <a:ext cx="417348" cy="396000"/>
            <a:chOff x="5392" y="1185"/>
            <a:chExt cx="567" cy="538"/>
          </a:xfrm>
        </p:grpSpPr>
        <p:sp>
          <p:nvSpPr>
            <p:cNvPr id="26" name="Freeform 86">
              <a:extLst>
                <a:ext uri="{FF2B5EF4-FFF2-40B4-BE49-F238E27FC236}">
                  <a16:creationId xmlns:a16="http://schemas.microsoft.com/office/drawing/2014/main" id="{3F29887B-2B6F-F43E-91EE-FD13F9675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" y="1390"/>
              <a:ext cx="294" cy="265"/>
            </a:xfrm>
            <a:custGeom>
              <a:avLst/>
              <a:gdLst>
                <a:gd name="T0" fmla="*/ 269 w 367"/>
                <a:gd name="T1" fmla="*/ 0 h 330"/>
                <a:gd name="T2" fmla="*/ 184 w 367"/>
                <a:gd name="T3" fmla="*/ 49 h 330"/>
                <a:gd name="T4" fmla="*/ 98 w 367"/>
                <a:gd name="T5" fmla="*/ 0 h 330"/>
                <a:gd name="T6" fmla="*/ 0 w 367"/>
                <a:gd name="T7" fmla="*/ 110 h 330"/>
                <a:gd name="T8" fmla="*/ 184 w 367"/>
                <a:gd name="T9" fmla="*/ 330 h 330"/>
                <a:gd name="T10" fmla="*/ 367 w 367"/>
                <a:gd name="T11" fmla="*/ 110 h 330"/>
                <a:gd name="T12" fmla="*/ 269 w 367"/>
                <a:gd name="T13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7" h="330">
                  <a:moveTo>
                    <a:pt x="269" y="0"/>
                  </a:moveTo>
                  <a:cubicBezTo>
                    <a:pt x="234" y="0"/>
                    <a:pt x="201" y="21"/>
                    <a:pt x="184" y="49"/>
                  </a:cubicBezTo>
                  <a:cubicBezTo>
                    <a:pt x="166" y="21"/>
                    <a:pt x="133" y="0"/>
                    <a:pt x="98" y="0"/>
                  </a:cubicBezTo>
                  <a:cubicBezTo>
                    <a:pt x="43" y="0"/>
                    <a:pt x="0" y="55"/>
                    <a:pt x="0" y="110"/>
                  </a:cubicBezTo>
                  <a:cubicBezTo>
                    <a:pt x="0" y="238"/>
                    <a:pt x="184" y="330"/>
                    <a:pt x="184" y="330"/>
                  </a:cubicBezTo>
                  <a:cubicBezTo>
                    <a:pt x="184" y="330"/>
                    <a:pt x="367" y="238"/>
                    <a:pt x="367" y="110"/>
                  </a:cubicBezTo>
                  <a:cubicBezTo>
                    <a:pt x="367" y="55"/>
                    <a:pt x="324" y="0"/>
                    <a:pt x="269" y="0"/>
                  </a:cubicBezTo>
                  <a:close/>
                </a:path>
              </a:pathLst>
            </a:custGeom>
            <a:grpFill/>
            <a:ln w="1905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" name="Freeform 87">
              <a:extLst>
                <a:ext uri="{FF2B5EF4-FFF2-40B4-BE49-F238E27FC236}">
                  <a16:creationId xmlns:a16="http://schemas.microsoft.com/office/drawing/2014/main" id="{2C4D4E87-A678-B812-C47E-50F98C10B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7" y="1185"/>
              <a:ext cx="40" cy="40"/>
            </a:xfrm>
            <a:custGeom>
              <a:avLst/>
              <a:gdLst>
                <a:gd name="T0" fmla="*/ 24 w 50"/>
                <a:gd name="T1" fmla="*/ 49 h 50"/>
                <a:gd name="T2" fmla="*/ 1 w 50"/>
                <a:gd name="T3" fmla="*/ 24 h 50"/>
                <a:gd name="T4" fmla="*/ 26 w 50"/>
                <a:gd name="T5" fmla="*/ 1 h 50"/>
                <a:gd name="T6" fmla="*/ 49 w 50"/>
                <a:gd name="T7" fmla="*/ 26 h 50"/>
                <a:gd name="T8" fmla="*/ 24 w 50"/>
                <a:gd name="T9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4" y="49"/>
                  </a:moveTo>
                  <a:cubicBezTo>
                    <a:pt x="11" y="49"/>
                    <a:pt x="0" y="38"/>
                    <a:pt x="1" y="24"/>
                  </a:cubicBezTo>
                  <a:cubicBezTo>
                    <a:pt x="1" y="11"/>
                    <a:pt x="12" y="0"/>
                    <a:pt x="26" y="1"/>
                  </a:cubicBezTo>
                  <a:cubicBezTo>
                    <a:pt x="39" y="1"/>
                    <a:pt x="50" y="12"/>
                    <a:pt x="49" y="26"/>
                  </a:cubicBezTo>
                  <a:cubicBezTo>
                    <a:pt x="49" y="39"/>
                    <a:pt x="38" y="50"/>
                    <a:pt x="24" y="49"/>
                  </a:cubicBezTo>
                  <a:close/>
                </a:path>
              </a:pathLst>
            </a:custGeom>
            <a:grpFill/>
            <a:ln w="1905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" name="Freeform 88">
              <a:extLst>
                <a:ext uri="{FF2B5EF4-FFF2-40B4-BE49-F238E27FC236}">
                  <a16:creationId xmlns:a16="http://schemas.microsoft.com/office/drawing/2014/main" id="{1D9E0C5A-3D06-B96D-A2B0-4495CE169CA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0" y="1185"/>
              <a:ext cx="40" cy="40"/>
            </a:xfrm>
            <a:custGeom>
              <a:avLst/>
              <a:gdLst>
                <a:gd name="T0" fmla="*/ 24 w 50"/>
                <a:gd name="T1" fmla="*/ 49 h 50"/>
                <a:gd name="T2" fmla="*/ 1 w 50"/>
                <a:gd name="T3" fmla="*/ 24 h 50"/>
                <a:gd name="T4" fmla="*/ 26 w 50"/>
                <a:gd name="T5" fmla="*/ 1 h 50"/>
                <a:gd name="T6" fmla="*/ 49 w 50"/>
                <a:gd name="T7" fmla="*/ 26 h 50"/>
                <a:gd name="T8" fmla="*/ 24 w 50"/>
                <a:gd name="T9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4" y="49"/>
                  </a:moveTo>
                  <a:cubicBezTo>
                    <a:pt x="11" y="49"/>
                    <a:pt x="0" y="38"/>
                    <a:pt x="1" y="24"/>
                  </a:cubicBezTo>
                  <a:cubicBezTo>
                    <a:pt x="1" y="11"/>
                    <a:pt x="12" y="0"/>
                    <a:pt x="26" y="1"/>
                  </a:cubicBezTo>
                  <a:cubicBezTo>
                    <a:pt x="39" y="1"/>
                    <a:pt x="50" y="12"/>
                    <a:pt x="49" y="26"/>
                  </a:cubicBezTo>
                  <a:cubicBezTo>
                    <a:pt x="49" y="39"/>
                    <a:pt x="38" y="50"/>
                    <a:pt x="24" y="49"/>
                  </a:cubicBezTo>
                  <a:close/>
                </a:path>
              </a:pathLst>
            </a:custGeom>
            <a:grpFill/>
            <a:ln w="1905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Freeform 89">
              <a:extLst>
                <a:ext uri="{FF2B5EF4-FFF2-40B4-BE49-F238E27FC236}">
                  <a16:creationId xmlns:a16="http://schemas.microsoft.com/office/drawing/2014/main" id="{D3B37DB0-EBBB-22FF-D415-B713547D48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2" y="1342"/>
              <a:ext cx="234" cy="48"/>
            </a:xfrm>
            <a:custGeom>
              <a:avLst/>
              <a:gdLst>
                <a:gd name="T0" fmla="*/ 293 w 293"/>
                <a:gd name="T1" fmla="*/ 0 h 61"/>
                <a:gd name="T2" fmla="*/ 146 w 293"/>
                <a:gd name="T3" fmla="*/ 61 h 61"/>
                <a:gd name="T4" fmla="*/ 0 w 293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3" h="61">
                  <a:moveTo>
                    <a:pt x="293" y="0"/>
                  </a:moveTo>
                  <a:cubicBezTo>
                    <a:pt x="269" y="37"/>
                    <a:pt x="219" y="61"/>
                    <a:pt x="146" y="61"/>
                  </a:cubicBezTo>
                  <a:cubicBezTo>
                    <a:pt x="74" y="61"/>
                    <a:pt x="24" y="49"/>
                    <a:pt x="0" y="0"/>
                  </a:cubicBezTo>
                </a:path>
              </a:pathLst>
            </a:custGeom>
            <a:grpFill/>
            <a:ln w="1905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" name="Freeform 90">
              <a:extLst>
                <a:ext uri="{FF2B5EF4-FFF2-40B4-BE49-F238E27FC236}">
                  <a16:creationId xmlns:a16="http://schemas.microsoft.com/office/drawing/2014/main" id="{5CD6AB05-B99B-4F6E-526B-BC8F90D9A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2" y="1205"/>
              <a:ext cx="273" cy="234"/>
            </a:xfrm>
            <a:custGeom>
              <a:avLst/>
              <a:gdLst>
                <a:gd name="T0" fmla="*/ 280 w 341"/>
                <a:gd name="T1" fmla="*/ 0 h 293"/>
                <a:gd name="T2" fmla="*/ 341 w 341"/>
                <a:gd name="T3" fmla="*/ 49 h 293"/>
                <a:gd name="T4" fmla="*/ 317 w 341"/>
                <a:gd name="T5" fmla="*/ 171 h 293"/>
                <a:gd name="T6" fmla="*/ 170 w 341"/>
                <a:gd name="T7" fmla="*/ 293 h 293"/>
                <a:gd name="T8" fmla="*/ 24 w 341"/>
                <a:gd name="T9" fmla="*/ 171 h 293"/>
                <a:gd name="T10" fmla="*/ 0 w 341"/>
                <a:gd name="T11" fmla="*/ 49 h 293"/>
                <a:gd name="T12" fmla="*/ 61 w 341"/>
                <a:gd name="T13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293">
                  <a:moveTo>
                    <a:pt x="280" y="0"/>
                  </a:moveTo>
                  <a:cubicBezTo>
                    <a:pt x="280" y="0"/>
                    <a:pt x="341" y="12"/>
                    <a:pt x="341" y="49"/>
                  </a:cubicBezTo>
                  <a:cubicBezTo>
                    <a:pt x="341" y="98"/>
                    <a:pt x="329" y="147"/>
                    <a:pt x="317" y="171"/>
                  </a:cubicBezTo>
                  <a:cubicBezTo>
                    <a:pt x="294" y="216"/>
                    <a:pt x="240" y="293"/>
                    <a:pt x="170" y="293"/>
                  </a:cubicBezTo>
                  <a:cubicBezTo>
                    <a:pt x="101" y="293"/>
                    <a:pt x="46" y="216"/>
                    <a:pt x="24" y="171"/>
                  </a:cubicBezTo>
                  <a:cubicBezTo>
                    <a:pt x="12" y="147"/>
                    <a:pt x="0" y="98"/>
                    <a:pt x="0" y="49"/>
                  </a:cubicBezTo>
                  <a:cubicBezTo>
                    <a:pt x="0" y="12"/>
                    <a:pt x="61" y="0"/>
                    <a:pt x="61" y="0"/>
                  </a:cubicBezTo>
                </a:path>
              </a:pathLst>
            </a:custGeom>
            <a:grpFill/>
            <a:ln w="1905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" name="Freeform 91">
              <a:extLst>
                <a:ext uri="{FF2B5EF4-FFF2-40B4-BE49-F238E27FC236}">
                  <a16:creationId xmlns:a16="http://schemas.microsoft.com/office/drawing/2014/main" id="{8797302A-C056-AF89-4793-561FCE9DA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2" y="1439"/>
              <a:ext cx="410" cy="284"/>
            </a:xfrm>
            <a:custGeom>
              <a:avLst/>
              <a:gdLst>
                <a:gd name="T0" fmla="*/ 148 w 513"/>
                <a:gd name="T1" fmla="*/ 0 h 354"/>
                <a:gd name="T2" fmla="*/ 140 w 513"/>
                <a:gd name="T3" fmla="*/ 259 h 354"/>
                <a:gd name="T4" fmla="*/ 73 w 513"/>
                <a:gd name="T5" fmla="*/ 305 h 354"/>
                <a:gd name="T6" fmla="*/ 37 w 513"/>
                <a:gd name="T7" fmla="*/ 195 h 354"/>
                <a:gd name="T8" fmla="*/ 146 w 513"/>
                <a:gd name="T9" fmla="*/ 220 h 354"/>
                <a:gd name="T10" fmla="*/ 330 w 513"/>
                <a:gd name="T11" fmla="*/ 354 h 354"/>
                <a:gd name="T12" fmla="*/ 513 w 513"/>
                <a:gd name="T13" fmla="*/ 122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3" h="354">
                  <a:moveTo>
                    <a:pt x="148" y="0"/>
                  </a:moveTo>
                  <a:cubicBezTo>
                    <a:pt x="139" y="86"/>
                    <a:pt x="154" y="174"/>
                    <a:pt x="140" y="259"/>
                  </a:cubicBezTo>
                  <a:cubicBezTo>
                    <a:pt x="137" y="275"/>
                    <a:pt x="123" y="304"/>
                    <a:pt x="73" y="305"/>
                  </a:cubicBezTo>
                  <a:cubicBezTo>
                    <a:pt x="25" y="307"/>
                    <a:pt x="0" y="232"/>
                    <a:pt x="37" y="195"/>
                  </a:cubicBezTo>
                  <a:cubicBezTo>
                    <a:pt x="73" y="159"/>
                    <a:pt x="110" y="171"/>
                    <a:pt x="146" y="220"/>
                  </a:cubicBezTo>
                  <a:cubicBezTo>
                    <a:pt x="180" y="267"/>
                    <a:pt x="220" y="354"/>
                    <a:pt x="330" y="354"/>
                  </a:cubicBezTo>
                  <a:cubicBezTo>
                    <a:pt x="440" y="354"/>
                    <a:pt x="513" y="122"/>
                    <a:pt x="513" y="122"/>
                  </a:cubicBezTo>
                </a:path>
              </a:pathLst>
            </a:custGeom>
            <a:grpFill/>
            <a:ln w="1905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A78047F2-A32B-D0EA-7FF2-86180CFB51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2" y="1488"/>
              <a:ext cx="59" cy="59"/>
            </a:xfrm>
            <a:prstGeom prst="ellipse">
              <a:avLst/>
            </a:prstGeom>
            <a:grpFill/>
            <a:ln w="1905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EC6627B-885C-EEB7-CADA-AEA68A96430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515828" y="3274877"/>
            <a:ext cx="261466" cy="396000"/>
            <a:chOff x="2147" y="1127"/>
            <a:chExt cx="723" cy="1095"/>
          </a:xfrm>
        </p:grpSpPr>
        <p:sp>
          <p:nvSpPr>
            <p:cNvPr id="34" name="Freeform 114">
              <a:extLst>
                <a:ext uri="{FF2B5EF4-FFF2-40B4-BE49-F238E27FC236}">
                  <a16:creationId xmlns:a16="http://schemas.microsoft.com/office/drawing/2014/main" id="{DB182247-64A3-18DF-0058-CF36455976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0" y="1127"/>
              <a:ext cx="117" cy="61"/>
            </a:xfrm>
            <a:custGeom>
              <a:avLst/>
              <a:gdLst>
                <a:gd name="T0" fmla="*/ 55 w 55"/>
                <a:gd name="T1" fmla="*/ 29 h 29"/>
                <a:gd name="T2" fmla="*/ 55 w 55"/>
                <a:gd name="T3" fmla="*/ 28 h 29"/>
                <a:gd name="T4" fmla="*/ 27 w 55"/>
                <a:gd name="T5" fmla="*/ 0 h 29"/>
                <a:gd name="T6" fmla="*/ 27 w 55"/>
                <a:gd name="T7" fmla="*/ 0 h 29"/>
                <a:gd name="T8" fmla="*/ 0 w 55"/>
                <a:gd name="T9" fmla="*/ 28 h 29"/>
                <a:gd name="T10" fmla="*/ 0 w 55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9">
                  <a:moveTo>
                    <a:pt x="55" y="29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55" y="12"/>
                    <a:pt x="43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8"/>
                  </a:cubicBezTo>
                  <a:cubicBezTo>
                    <a:pt x="0" y="29"/>
                    <a:pt x="0" y="29"/>
                    <a:pt x="0" y="29"/>
                  </a:cubicBezTo>
                </a:path>
              </a:pathLst>
            </a:custGeom>
            <a:noFill/>
            <a:ln w="19050" cap="flat">
              <a:solidFill>
                <a:srgbClr val="FFB81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" name="Freeform 115">
              <a:extLst>
                <a:ext uri="{FF2B5EF4-FFF2-40B4-BE49-F238E27FC236}">
                  <a16:creationId xmlns:a16="http://schemas.microsoft.com/office/drawing/2014/main" id="{4265FE2A-5E3A-1916-35EA-17E73594A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9" y="1188"/>
              <a:ext cx="239" cy="160"/>
            </a:xfrm>
            <a:custGeom>
              <a:avLst/>
              <a:gdLst>
                <a:gd name="T0" fmla="*/ 0 w 113"/>
                <a:gd name="T1" fmla="*/ 8 h 76"/>
                <a:gd name="T2" fmla="*/ 0 w 113"/>
                <a:gd name="T3" fmla="*/ 66 h 76"/>
                <a:gd name="T4" fmla="*/ 10 w 113"/>
                <a:gd name="T5" fmla="*/ 76 h 76"/>
                <a:gd name="T6" fmla="*/ 14 w 113"/>
                <a:gd name="T7" fmla="*/ 76 h 76"/>
                <a:gd name="T8" fmla="*/ 23 w 113"/>
                <a:gd name="T9" fmla="*/ 68 h 76"/>
                <a:gd name="T10" fmla="*/ 24 w 113"/>
                <a:gd name="T11" fmla="*/ 66 h 76"/>
                <a:gd name="T12" fmla="*/ 58 w 113"/>
                <a:gd name="T13" fmla="*/ 36 h 76"/>
                <a:gd name="T14" fmla="*/ 58 w 113"/>
                <a:gd name="T15" fmla="*/ 36 h 76"/>
                <a:gd name="T16" fmla="*/ 93 w 113"/>
                <a:gd name="T17" fmla="*/ 66 h 76"/>
                <a:gd name="T18" fmla="*/ 93 w 113"/>
                <a:gd name="T19" fmla="*/ 68 h 76"/>
                <a:gd name="T20" fmla="*/ 103 w 113"/>
                <a:gd name="T21" fmla="*/ 76 h 76"/>
                <a:gd name="T22" fmla="*/ 103 w 113"/>
                <a:gd name="T23" fmla="*/ 76 h 76"/>
                <a:gd name="T24" fmla="*/ 113 w 113"/>
                <a:gd name="T25" fmla="*/ 66 h 76"/>
                <a:gd name="T26" fmla="*/ 113 w 113"/>
                <a:gd name="T27" fmla="*/ 8 h 76"/>
                <a:gd name="T28" fmla="*/ 105 w 113"/>
                <a:gd name="T29" fmla="*/ 0 h 76"/>
                <a:gd name="T30" fmla="*/ 7 w 113"/>
                <a:gd name="T31" fmla="*/ 0 h 76"/>
                <a:gd name="T32" fmla="*/ 0 w 113"/>
                <a:gd name="T33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76">
                  <a:moveTo>
                    <a:pt x="0" y="8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0" y="72"/>
                    <a:pt x="4" y="76"/>
                    <a:pt x="10" y="7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9" y="76"/>
                    <a:pt x="23" y="73"/>
                    <a:pt x="23" y="68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6" y="49"/>
                    <a:pt x="41" y="36"/>
                    <a:pt x="58" y="36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76" y="36"/>
                    <a:pt x="91" y="49"/>
                    <a:pt x="93" y="66"/>
                  </a:cubicBezTo>
                  <a:cubicBezTo>
                    <a:pt x="93" y="68"/>
                    <a:pt x="93" y="68"/>
                    <a:pt x="93" y="68"/>
                  </a:cubicBezTo>
                  <a:cubicBezTo>
                    <a:pt x="94" y="73"/>
                    <a:pt x="98" y="76"/>
                    <a:pt x="103" y="76"/>
                  </a:cubicBezTo>
                  <a:cubicBezTo>
                    <a:pt x="103" y="76"/>
                    <a:pt x="103" y="76"/>
                    <a:pt x="103" y="76"/>
                  </a:cubicBezTo>
                  <a:cubicBezTo>
                    <a:pt x="109" y="76"/>
                    <a:pt x="113" y="72"/>
                    <a:pt x="113" y="66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4"/>
                    <a:pt x="110" y="0"/>
                    <a:pt x="10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lose/>
                </a:path>
              </a:pathLst>
            </a:custGeom>
            <a:noFill/>
            <a:ln w="19050" cap="flat">
              <a:solidFill>
                <a:srgbClr val="FFB81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Freeform 116">
              <a:extLst>
                <a:ext uri="{FF2B5EF4-FFF2-40B4-BE49-F238E27FC236}">
                  <a16:creationId xmlns:a16="http://schemas.microsoft.com/office/drawing/2014/main" id="{DDA663DD-97C8-ACE2-9D7B-BF224E576AD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7" y="1238"/>
              <a:ext cx="723" cy="984"/>
            </a:xfrm>
            <a:custGeom>
              <a:avLst/>
              <a:gdLst>
                <a:gd name="T0" fmla="*/ 83 w 343"/>
                <a:gd name="T1" fmla="*/ 0 h 468"/>
                <a:gd name="T2" fmla="*/ 9 w 343"/>
                <a:gd name="T3" fmla="*/ 0 h 468"/>
                <a:gd name="T4" fmla="*/ 0 w 343"/>
                <a:gd name="T5" fmla="*/ 9 h 468"/>
                <a:gd name="T6" fmla="*/ 0 w 343"/>
                <a:gd name="T7" fmla="*/ 459 h 468"/>
                <a:gd name="T8" fmla="*/ 9 w 343"/>
                <a:gd name="T9" fmla="*/ 468 h 468"/>
                <a:gd name="T10" fmla="*/ 334 w 343"/>
                <a:gd name="T11" fmla="*/ 468 h 468"/>
                <a:gd name="T12" fmla="*/ 343 w 343"/>
                <a:gd name="T13" fmla="*/ 459 h 468"/>
                <a:gd name="T14" fmla="*/ 343 w 343"/>
                <a:gd name="T15" fmla="*/ 9 h 468"/>
                <a:gd name="T16" fmla="*/ 334 w 343"/>
                <a:gd name="T17" fmla="*/ 0 h 468"/>
                <a:gd name="T18" fmla="*/ 255 w 343"/>
                <a:gd name="T19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468">
                  <a:moveTo>
                    <a:pt x="8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459"/>
                    <a:pt x="0" y="459"/>
                    <a:pt x="0" y="459"/>
                  </a:cubicBezTo>
                  <a:cubicBezTo>
                    <a:pt x="0" y="464"/>
                    <a:pt x="4" y="468"/>
                    <a:pt x="9" y="468"/>
                  </a:cubicBezTo>
                  <a:cubicBezTo>
                    <a:pt x="334" y="468"/>
                    <a:pt x="334" y="468"/>
                    <a:pt x="334" y="468"/>
                  </a:cubicBezTo>
                  <a:cubicBezTo>
                    <a:pt x="339" y="468"/>
                    <a:pt x="343" y="464"/>
                    <a:pt x="343" y="459"/>
                  </a:cubicBezTo>
                  <a:cubicBezTo>
                    <a:pt x="343" y="9"/>
                    <a:pt x="343" y="9"/>
                    <a:pt x="343" y="9"/>
                  </a:cubicBezTo>
                  <a:cubicBezTo>
                    <a:pt x="343" y="4"/>
                    <a:pt x="339" y="0"/>
                    <a:pt x="334" y="0"/>
                  </a:cubicBezTo>
                  <a:cubicBezTo>
                    <a:pt x="255" y="0"/>
                    <a:pt x="255" y="0"/>
                    <a:pt x="255" y="0"/>
                  </a:cubicBezTo>
                </a:path>
              </a:pathLst>
            </a:custGeom>
            <a:noFill/>
            <a:ln w="19050" cap="rnd">
              <a:solidFill>
                <a:srgbClr val="FFB81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" name="Freeform 117">
              <a:extLst>
                <a:ext uri="{FF2B5EF4-FFF2-40B4-BE49-F238E27FC236}">
                  <a16:creationId xmlns:a16="http://schemas.microsoft.com/office/drawing/2014/main" id="{38BDD498-CF30-3D61-5C2A-98BD67D29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3" y="1629"/>
              <a:ext cx="169" cy="51"/>
            </a:xfrm>
            <a:custGeom>
              <a:avLst/>
              <a:gdLst>
                <a:gd name="T0" fmla="*/ 77 w 80"/>
                <a:gd name="T1" fmla="*/ 10 h 24"/>
                <a:gd name="T2" fmla="*/ 71 w 80"/>
                <a:gd name="T3" fmla="*/ 3 h 24"/>
                <a:gd name="T4" fmla="*/ 57 w 80"/>
                <a:gd name="T5" fmla="*/ 0 h 24"/>
                <a:gd name="T6" fmla="*/ 40 w 80"/>
                <a:gd name="T7" fmla="*/ 8 h 24"/>
                <a:gd name="T8" fmla="*/ 24 w 80"/>
                <a:gd name="T9" fmla="*/ 0 h 24"/>
                <a:gd name="T10" fmla="*/ 10 w 80"/>
                <a:gd name="T11" fmla="*/ 3 h 24"/>
                <a:gd name="T12" fmla="*/ 3 w 80"/>
                <a:gd name="T13" fmla="*/ 10 h 24"/>
                <a:gd name="T14" fmla="*/ 0 w 80"/>
                <a:gd name="T15" fmla="*/ 24 h 24"/>
                <a:gd name="T16" fmla="*/ 40 w 80"/>
                <a:gd name="T17" fmla="*/ 24 h 24"/>
                <a:gd name="T18" fmla="*/ 80 w 80"/>
                <a:gd name="T19" fmla="*/ 24 h 24"/>
                <a:gd name="T20" fmla="*/ 77 w 80"/>
                <a:gd name="T21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24">
                  <a:moveTo>
                    <a:pt x="77" y="10"/>
                  </a:moveTo>
                  <a:cubicBezTo>
                    <a:pt x="76" y="6"/>
                    <a:pt x="74" y="3"/>
                    <a:pt x="71" y="3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49" y="7"/>
                    <a:pt x="40" y="8"/>
                  </a:cubicBezTo>
                  <a:cubicBezTo>
                    <a:pt x="31" y="7"/>
                    <a:pt x="24" y="0"/>
                    <a:pt x="24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3"/>
                    <a:pt x="4" y="6"/>
                    <a:pt x="3" y="1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80" y="24"/>
                    <a:pt x="80" y="24"/>
                    <a:pt x="80" y="24"/>
                  </a:cubicBezTo>
                  <a:lnTo>
                    <a:pt x="77" y="10"/>
                  </a:lnTo>
                  <a:close/>
                </a:path>
              </a:pathLst>
            </a:custGeom>
            <a:noFill/>
            <a:ln w="19050">
              <a:solidFill>
                <a:srgbClr val="FFB81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F3FAB51D-87D6-B688-02EC-7D4E7B598B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2" y="1541"/>
              <a:ext cx="73" cy="82"/>
            </a:xfrm>
            <a:prstGeom prst="ellipse">
              <a:avLst/>
            </a:prstGeom>
            <a:noFill/>
            <a:ln w="19050">
              <a:solidFill>
                <a:srgbClr val="FFB81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B6AB5A48-CC2E-077D-FEE5-1CF7D38E9A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4" y="1480"/>
              <a:ext cx="230" cy="229"/>
            </a:xfrm>
            <a:prstGeom prst="rect">
              <a:avLst/>
            </a:prstGeom>
            <a:noFill/>
            <a:ln w="19050" cap="flat">
              <a:solidFill>
                <a:srgbClr val="FFB81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0" name="Line 120">
              <a:extLst>
                <a:ext uri="{FF2B5EF4-FFF2-40B4-BE49-F238E27FC236}">
                  <a16:creationId xmlns:a16="http://schemas.microsoft.com/office/drawing/2014/main" id="{1B065FE2-226E-D920-CE7F-791F2F0F8F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69" y="1867"/>
              <a:ext cx="479" cy="0"/>
            </a:xfrm>
            <a:prstGeom prst="line">
              <a:avLst/>
            </a:prstGeom>
            <a:noFill/>
            <a:ln w="19050" cap="rnd">
              <a:solidFill>
                <a:srgbClr val="FFB81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1" name="Line 121">
              <a:extLst>
                <a:ext uri="{FF2B5EF4-FFF2-40B4-BE49-F238E27FC236}">
                  <a16:creationId xmlns:a16="http://schemas.microsoft.com/office/drawing/2014/main" id="{6C50FDEB-5131-E0A7-0A31-4001764A8D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69" y="1974"/>
              <a:ext cx="479" cy="0"/>
            </a:xfrm>
            <a:prstGeom prst="line">
              <a:avLst/>
            </a:prstGeom>
            <a:noFill/>
            <a:ln w="19050" cap="rnd">
              <a:solidFill>
                <a:srgbClr val="FFB81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Line 122">
              <a:extLst>
                <a:ext uri="{FF2B5EF4-FFF2-40B4-BE49-F238E27FC236}">
                  <a16:creationId xmlns:a16="http://schemas.microsoft.com/office/drawing/2014/main" id="{5B18FFEE-8A16-8618-7137-DE61FB499B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69" y="2079"/>
              <a:ext cx="479" cy="0"/>
            </a:xfrm>
            <a:prstGeom prst="line">
              <a:avLst/>
            </a:prstGeom>
            <a:noFill/>
            <a:ln w="19050" cap="rnd">
              <a:solidFill>
                <a:srgbClr val="FFB81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12C9B0C-1E1B-66F7-1E4C-6BD473EFAFC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333819" y="4658801"/>
            <a:ext cx="180000" cy="463645"/>
            <a:chOff x="5450" y="2082"/>
            <a:chExt cx="165" cy="425"/>
          </a:xfrm>
        </p:grpSpPr>
        <p:sp>
          <p:nvSpPr>
            <p:cNvPr id="44" name="Freeform 64">
              <a:extLst>
                <a:ext uri="{FF2B5EF4-FFF2-40B4-BE49-F238E27FC236}">
                  <a16:creationId xmlns:a16="http://schemas.microsoft.com/office/drawing/2014/main" id="{ABB8FFA2-4E20-3163-4EB4-905932FC51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0" y="2368"/>
              <a:ext cx="15" cy="14"/>
            </a:xfrm>
            <a:custGeom>
              <a:avLst/>
              <a:gdLst>
                <a:gd name="T0" fmla="*/ 0 w 8"/>
                <a:gd name="T1" fmla="*/ 0 h 8"/>
                <a:gd name="T2" fmla="*/ 8 w 8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cubicBezTo>
                    <a:pt x="0" y="4"/>
                    <a:pt x="3" y="8"/>
                    <a:pt x="8" y="8"/>
                  </a:cubicBezTo>
                </a:path>
              </a:pathLst>
            </a:custGeom>
            <a:grpFill/>
            <a:ln w="1905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" name="Freeform 65">
              <a:extLst>
                <a:ext uri="{FF2B5EF4-FFF2-40B4-BE49-F238E27FC236}">
                  <a16:creationId xmlns:a16="http://schemas.microsoft.com/office/drawing/2014/main" id="{BEC5CFA3-2964-8DD1-F6C9-A8F7AA460E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0" y="2368"/>
              <a:ext cx="15" cy="14"/>
            </a:xfrm>
            <a:custGeom>
              <a:avLst/>
              <a:gdLst>
                <a:gd name="T0" fmla="*/ 0 w 8"/>
                <a:gd name="T1" fmla="*/ 8 h 8"/>
                <a:gd name="T2" fmla="*/ 8 w 8"/>
                <a:gd name="T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cubicBezTo>
                    <a:pt x="4" y="8"/>
                    <a:pt x="8" y="4"/>
                    <a:pt x="8" y="0"/>
                  </a:cubicBezTo>
                </a:path>
              </a:pathLst>
            </a:custGeom>
            <a:grpFill/>
            <a:ln w="1905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" name="Freeform 66">
              <a:extLst>
                <a:ext uri="{FF2B5EF4-FFF2-40B4-BE49-F238E27FC236}">
                  <a16:creationId xmlns:a16="http://schemas.microsoft.com/office/drawing/2014/main" id="{A1F8456F-ED2D-5EE9-093E-471A1C85F0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8" y="2236"/>
              <a:ext cx="89" cy="271"/>
            </a:xfrm>
            <a:custGeom>
              <a:avLst/>
              <a:gdLst>
                <a:gd name="T0" fmla="*/ 0 w 48"/>
                <a:gd name="T1" fmla="*/ 0 h 148"/>
                <a:gd name="T2" fmla="*/ 0 w 48"/>
                <a:gd name="T3" fmla="*/ 140 h 148"/>
                <a:gd name="T4" fmla="*/ 8 w 48"/>
                <a:gd name="T5" fmla="*/ 148 h 148"/>
                <a:gd name="T6" fmla="*/ 8 w 48"/>
                <a:gd name="T7" fmla="*/ 148 h 148"/>
                <a:gd name="T8" fmla="*/ 16 w 48"/>
                <a:gd name="T9" fmla="*/ 140 h 148"/>
                <a:gd name="T10" fmla="*/ 16 w 48"/>
                <a:gd name="T11" fmla="*/ 68 h 148"/>
                <a:gd name="T12" fmla="*/ 32 w 48"/>
                <a:gd name="T13" fmla="*/ 68 h 148"/>
                <a:gd name="T14" fmla="*/ 32 w 48"/>
                <a:gd name="T15" fmla="*/ 140 h 148"/>
                <a:gd name="T16" fmla="*/ 40 w 48"/>
                <a:gd name="T17" fmla="*/ 148 h 148"/>
                <a:gd name="T18" fmla="*/ 40 w 48"/>
                <a:gd name="T19" fmla="*/ 148 h 148"/>
                <a:gd name="T20" fmla="*/ 48 w 48"/>
                <a:gd name="T21" fmla="*/ 140 h 148"/>
                <a:gd name="T22" fmla="*/ 48 w 48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148">
                  <a:moveTo>
                    <a:pt x="0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0" y="144"/>
                    <a:pt x="3" y="148"/>
                    <a:pt x="8" y="148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12" y="148"/>
                    <a:pt x="16" y="144"/>
                    <a:pt x="16" y="140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32" y="144"/>
                    <a:pt x="35" y="148"/>
                    <a:pt x="40" y="14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44" y="148"/>
                    <a:pt x="48" y="144"/>
                    <a:pt x="48" y="14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grpFill/>
            <a:ln w="1905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Freeform 67">
              <a:extLst>
                <a:ext uri="{FF2B5EF4-FFF2-40B4-BE49-F238E27FC236}">
                  <a16:creationId xmlns:a16="http://schemas.microsoft.com/office/drawing/2014/main" id="{0749BB34-6B00-AE23-33F4-9DD888E45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0" y="2192"/>
              <a:ext cx="165" cy="176"/>
            </a:xfrm>
            <a:custGeom>
              <a:avLst/>
              <a:gdLst>
                <a:gd name="T0" fmla="*/ 0 w 88"/>
                <a:gd name="T1" fmla="*/ 96 h 96"/>
                <a:gd name="T2" fmla="*/ 0 w 88"/>
                <a:gd name="T3" fmla="*/ 21 h 96"/>
                <a:gd name="T4" fmla="*/ 22 w 88"/>
                <a:gd name="T5" fmla="*/ 0 h 96"/>
                <a:gd name="T6" fmla="*/ 44 w 88"/>
                <a:gd name="T7" fmla="*/ 0 h 96"/>
                <a:gd name="T8" fmla="*/ 66 w 88"/>
                <a:gd name="T9" fmla="*/ 0 h 96"/>
                <a:gd name="T10" fmla="*/ 88 w 88"/>
                <a:gd name="T11" fmla="*/ 21 h 96"/>
                <a:gd name="T12" fmla="*/ 88 w 88"/>
                <a:gd name="T1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96">
                  <a:moveTo>
                    <a:pt x="0" y="96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8" y="0"/>
                    <a:pt x="88" y="9"/>
                    <a:pt x="88" y="21"/>
                  </a:cubicBezTo>
                  <a:cubicBezTo>
                    <a:pt x="88" y="96"/>
                    <a:pt x="88" y="96"/>
                    <a:pt x="88" y="96"/>
                  </a:cubicBezTo>
                </a:path>
              </a:pathLst>
            </a:custGeom>
            <a:grpFill/>
            <a:ln w="1905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0" name="Freeform 68">
              <a:extLst>
                <a:ext uri="{FF2B5EF4-FFF2-40B4-BE49-F238E27FC236}">
                  <a16:creationId xmlns:a16="http://schemas.microsoft.com/office/drawing/2014/main" id="{E6254276-B0E5-AB8A-CB04-69A76960B5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5" y="2104"/>
              <a:ext cx="75" cy="66"/>
            </a:xfrm>
            <a:custGeom>
              <a:avLst/>
              <a:gdLst>
                <a:gd name="T0" fmla="*/ 32 w 40"/>
                <a:gd name="T1" fmla="*/ 0 h 36"/>
                <a:gd name="T2" fmla="*/ 20 w 40"/>
                <a:gd name="T3" fmla="*/ 12 h 36"/>
                <a:gd name="T4" fmla="*/ 8 w 40"/>
                <a:gd name="T5" fmla="*/ 0 h 36"/>
                <a:gd name="T6" fmla="*/ 0 w 40"/>
                <a:gd name="T7" fmla="*/ 16 h 36"/>
                <a:gd name="T8" fmla="*/ 20 w 40"/>
                <a:gd name="T9" fmla="*/ 36 h 36"/>
                <a:gd name="T10" fmla="*/ 40 w 40"/>
                <a:gd name="T11" fmla="*/ 16 h 36"/>
                <a:gd name="T12" fmla="*/ 32 w 40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32" y="0"/>
                  </a:moveTo>
                  <a:cubicBezTo>
                    <a:pt x="32" y="6"/>
                    <a:pt x="27" y="12"/>
                    <a:pt x="20" y="12"/>
                  </a:cubicBezTo>
                  <a:cubicBezTo>
                    <a:pt x="13" y="12"/>
                    <a:pt x="8" y="6"/>
                    <a:pt x="8" y="0"/>
                  </a:cubicBezTo>
                  <a:cubicBezTo>
                    <a:pt x="3" y="3"/>
                    <a:pt x="0" y="9"/>
                    <a:pt x="0" y="16"/>
                  </a:cubicBezTo>
                  <a:cubicBezTo>
                    <a:pt x="0" y="27"/>
                    <a:pt x="9" y="36"/>
                    <a:pt x="20" y="36"/>
                  </a:cubicBezTo>
                  <a:cubicBezTo>
                    <a:pt x="31" y="36"/>
                    <a:pt x="40" y="27"/>
                    <a:pt x="40" y="16"/>
                  </a:cubicBezTo>
                  <a:cubicBezTo>
                    <a:pt x="40" y="9"/>
                    <a:pt x="37" y="3"/>
                    <a:pt x="32" y="0"/>
                  </a:cubicBezTo>
                  <a:close/>
                </a:path>
              </a:pathLst>
            </a:custGeom>
            <a:grpFill/>
            <a:ln w="1905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" name="Freeform 69">
              <a:extLst>
                <a:ext uri="{FF2B5EF4-FFF2-40B4-BE49-F238E27FC236}">
                  <a16:creationId xmlns:a16="http://schemas.microsoft.com/office/drawing/2014/main" id="{A21F9123-07FD-6B96-FC3B-D0CBF95CF7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0" y="2082"/>
              <a:ext cx="45" cy="44"/>
            </a:xfrm>
            <a:custGeom>
              <a:avLst/>
              <a:gdLst>
                <a:gd name="T0" fmla="*/ 12 w 24"/>
                <a:gd name="T1" fmla="*/ 0 h 24"/>
                <a:gd name="T2" fmla="*/ 0 w 24"/>
                <a:gd name="T3" fmla="*/ 12 h 24"/>
                <a:gd name="T4" fmla="*/ 0 w 24"/>
                <a:gd name="T5" fmla="*/ 12 h 24"/>
                <a:gd name="T6" fmla="*/ 12 w 24"/>
                <a:gd name="T7" fmla="*/ 24 h 24"/>
                <a:gd name="T8" fmla="*/ 24 w 24"/>
                <a:gd name="T9" fmla="*/ 12 h 24"/>
                <a:gd name="T10" fmla="*/ 24 w 24"/>
                <a:gd name="T11" fmla="*/ 12 h 24"/>
                <a:gd name="T12" fmla="*/ 12 w 24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4"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8"/>
                    <a:pt x="5" y="24"/>
                    <a:pt x="12" y="24"/>
                  </a:cubicBezTo>
                  <a:cubicBezTo>
                    <a:pt x="19" y="24"/>
                    <a:pt x="24" y="18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lose/>
                </a:path>
              </a:pathLst>
            </a:custGeom>
            <a:grpFill/>
            <a:ln w="1905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Line 70">
              <a:extLst>
                <a:ext uri="{FF2B5EF4-FFF2-40B4-BE49-F238E27FC236}">
                  <a16:creationId xmlns:a16="http://schemas.microsoft.com/office/drawing/2014/main" id="{0E1EEBF7-ACC0-268B-35DD-125444BD64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32" y="2236"/>
              <a:ext cx="0" cy="44"/>
            </a:xfrm>
            <a:prstGeom prst="line">
              <a:avLst/>
            </a:prstGeom>
            <a:grpFill/>
            <a:ln w="1905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6" name="Line 71">
              <a:extLst>
                <a:ext uri="{FF2B5EF4-FFF2-40B4-BE49-F238E27FC236}">
                  <a16:creationId xmlns:a16="http://schemas.microsoft.com/office/drawing/2014/main" id="{E832007B-D3B1-32B6-4452-3F42B32EF6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10" y="2258"/>
              <a:ext cx="45" cy="0"/>
            </a:xfrm>
            <a:prstGeom prst="line">
              <a:avLst/>
            </a:prstGeom>
            <a:grpFill/>
            <a:ln w="1905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4DF9BD23-3E8F-7A6B-85A5-2E0BCF3AD58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026830" y="3258055"/>
            <a:ext cx="306904" cy="396000"/>
            <a:chOff x="5518" y="451"/>
            <a:chExt cx="351" cy="379"/>
          </a:xfrm>
        </p:grpSpPr>
        <p:sp>
          <p:nvSpPr>
            <p:cNvPr id="58" name="Line 50">
              <a:extLst>
                <a:ext uri="{FF2B5EF4-FFF2-40B4-BE49-F238E27FC236}">
                  <a16:creationId xmlns:a16="http://schemas.microsoft.com/office/drawing/2014/main" id="{6DA3A2F0-644C-8826-4F53-4C189B5441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53" y="708"/>
              <a:ext cx="0" cy="0"/>
            </a:xfrm>
            <a:prstGeom prst="line">
              <a:avLst/>
            </a:prstGeom>
            <a:grpFill/>
            <a:ln w="1905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9" name="Freeform 51">
              <a:extLst>
                <a:ext uri="{FF2B5EF4-FFF2-40B4-BE49-F238E27FC236}">
                  <a16:creationId xmlns:a16="http://schemas.microsoft.com/office/drawing/2014/main" id="{77B906FB-B83C-FAF4-0BB1-FA14332ACA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" y="451"/>
              <a:ext cx="208" cy="183"/>
            </a:xfrm>
            <a:custGeom>
              <a:avLst/>
              <a:gdLst>
                <a:gd name="T0" fmla="*/ 0 w 51"/>
                <a:gd name="T1" fmla="*/ 45 h 45"/>
                <a:gd name="T2" fmla="*/ 27 w 51"/>
                <a:gd name="T3" fmla="*/ 6 h 45"/>
                <a:gd name="T4" fmla="*/ 39 w 51"/>
                <a:gd name="T5" fmla="*/ 9 h 45"/>
                <a:gd name="T6" fmla="*/ 34 w 51"/>
                <a:gd name="T7" fmla="*/ 37 h 45"/>
                <a:gd name="T8" fmla="*/ 51 w 51"/>
                <a:gd name="T9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5">
                  <a:moveTo>
                    <a:pt x="0" y="45"/>
                  </a:moveTo>
                  <a:cubicBezTo>
                    <a:pt x="13" y="42"/>
                    <a:pt x="27" y="25"/>
                    <a:pt x="27" y="6"/>
                  </a:cubicBezTo>
                  <a:cubicBezTo>
                    <a:pt x="27" y="1"/>
                    <a:pt x="37" y="0"/>
                    <a:pt x="39" y="9"/>
                  </a:cubicBezTo>
                  <a:cubicBezTo>
                    <a:pt x="42" y="19"/>
                    <a:pt x="37" y="28"/>
                    <a:pt x="34" y="37"/>
                  </a:cubicBezTo>
                  <a:cubicBezTo>
                    <a:pt x="51" y="37"/>
                    <a:pt x="51" y="37"/>
                    <a:pt x="51" y="37"/>
                  </a:cubicBezTo>
                </a:path>
              </a:pathLst>
            </a:custGeom>
            <a:grpFill/>
            <a:ln w="1905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0" name="Freeform 52">
              <a:extLst>
                <a:ext uri="{FF2B5EF4-FFF2-40B4-BE49-F238E27FC236}">
                  <a16:creationId xmlns:a16="http://schemas.microsoft.com/office/drawing/2014/main" id="{AF7D398E-865E-46BD-A54D-627378CC92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6" y="602"/>
              <a:ext cx="33" cy="57"/>
            </a:xfrm>
            <a:custGeom>
              <a:avLst/>
              <a:gdLst>
                <a:gd name="T0" fmla="*/ 1 w 8"/>
                <a:gd name="T1" fmla="*/ 0 h 14"/>
                <a:gd name="T2" fmla="*/ 8 w 8"/>
                <a:gd name="T3" fmla="*/ 7 h 14"/>
                <a:gd name="T4" fmla="*/ 8 w 8"/>
                <a:gd name="T5" fmla="*/ 7 h 14"/>
                <a:gd name="T6" fmla="*/ 1 w 8"/>
                <a:gd name="T7" fmla="*/ 14 h 14"/>
                <a:gd name="T8" fmla="*/ 0 w 8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4">
                  <a:moveTo>
                    <a:pt x="1" y="0"/>
                  </a:moveTo>
                  <a:cubicBezTo>
                    <a:pt x="5" y="0"/>
                    <a:pt x="8" y="3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11"/>
                    <a:pt x="5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</a:path>
              </a:pathLst>
            </a:custGeom>
            <a:grpFill/>
            <a:ln w="1905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" name="Freeform 53">
              <a:extLst>
                <a:ext uri="{FF2B5EF4-FFF2-40B4-BE49-F238E27FC236}">
                  <a16:creationId xmlns:a16="http://schemas.microsoft.com/office/drawing/2014/main" id="{F93F58F1-414E-5477-DFD8-182EA3378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8" y="659"/>
              <a:ext cx="37" cy="57"/>
            </a:xfrm>
            <a:custGeom>
              <a:avLst/>
              <a:gdLst>
                <a:gd name="T0" fmla="*/ 2 w 9"/>
                <a:gd name="T1" fmla="*/ 0 h 14"/>
                <a:gd name="T2" fmla="*/ 9 w 9"/>
                <a:gd name="T3" fmla="*/ 7 h 14"/>
                <a:gd name="T4" fmla="*/ 9 w 9"/>
                <a:gd name="T5" fmla="*/ 7 h 14"/>
                <a:gd name="T6" fmla="*/ 2 w 9"/>
                <a:gd name="T7" fmla="*/ 14 h 14"/>
                <a:gd name="T8" fmla="*/ 0 w 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2" y="0"/>
                  </a:moveTo>
                  <a:cubicBezTo>
                    <a:pt x="6" y="0"/>
                    <a:pt x="9" y="3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11"/>
                    <a:pt x="6" y="14"/>
                    <a:pt x="2" y="14"/>
                  </a:cubicBezTo>
                  <a:cubicBezTo>
                    <a:pt x="0" y="14"/>
                    <a:pt x="0" y="14"/>
                    <a:pt x="0" y="14"/>
                  </a:cubicBezTo>
                </a:path>
              </a:pathLst>
            </a:custGeom>
            <a:grpFill/>
            <a:ln w="1905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2" name="Freeform 54">
              <a:extLst>
                <a:ext uri="{FF2B5EF4-FFF2-40B4-BE49-F238E27FC236}">
                  <a16:creationId xmlns:a16="http://schemas.microsoft.com/office/drawing/2014/main" id="{440A394B-751B-0A3A-D92E-7F4A09D77A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2" y="716"/>
              <a:ext cx="37" cy="57"/>
            </a:xfrm>
            <a:custGeom>
              <a:avLst/>
              <a:gdLst>
                <a:gd name="T0" fmla="*/ 2 w 9"/>
                <a:gd name="T1" fmla="*/ 0 h 14"/>
                <a:gd name="T2" fmla="*/ 9 w 9"/>
                <a:gd name="T3" fmla="*/ 7 h 14"/>
                <a:gd name="T4" fmla="*/ 9 w 9"/>
                <a:gd name="T5" fmla="*/ 7 h 14"/>
                <a:gd name="T6" fmla="*/ 2 w 9"/>
                <a:gd name="T7" fmla="*/ 14 h 14"/>
                <a:gd name="T8" fmla="*/ 0 w 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2" y="0"/>
                  </a:moveTo>
                  <a:cubicBezTo>
                    <a:pt x="6" y="0"/>
                    <a:pt x="9" y="3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11"/>
                    <a:pt x="6" y="14"/>
                    <a:pt x="2" y="14"/>
                  </a:cubicBezTo>
                  <a:cubicBezTo>
                    <a:pt x="0" y="14"/>
                    <a:pt x="0" y="14"/>
                    <a:pt x="0" y="14"/>
                  </a:cubicBezTo>
                </a:path>
              </a:pathLst>
            </a:custGeom>
            <a:grpFill/>
            <a:ln w="1905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3" name="Freeform 55">
              <a:extLst>
                <a:ext uri="{FF2B5EF4-FFF2-40B4-BE49-F238E27FC236}">
                  <a16:creationId xmlns:a16="http://schemas.microsoft.com/office/drawing/2014/main" id="{B1D71BAD-0FFF-FCDA-FA27-CCD5FB3022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0" y="659"/>
              <a:ext cx="45" cy="57"/>
            </a:xfrm>
            <a:custGeom>
              <a:avLst/>
              <a:gdLst>
                <a:gd name="T0" fmla="*/ 4 w 11"/>
                <a:gd name="T1" fmla="*/ 0 h 14"/>
                <a:gd name="T2" fmla="*/ 11 w 11"/>
                <a:gd name="T3" fmla="*/ 7 h 14"/>
                <a:gd name="T4" fmla="*/ 11 w 11"/>
                <a:gd name="T5" fmla="*/ 7 h 14"/>
                <a:gd name="T6" fmla="*/ 4 w 11"/>
                <a:gd name="T7" fmla="*/ 14 h 14"/>
                <a:gd name="T8" fmla="*/ 0 w 1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4" y="0"/>
                  </a:moveTo>
                  <a:cubicBezTo>
                    <a:pt x="8" y="0"/>
                    <a:pt x="11" y="3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1"/>
                    <a:pt x="8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</a:path>
              </a:pathLst>
            </a:custGeom>
            <a:grpFill/>
            <a:ln w="1905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4" name="Freeform 56">
              <a:extLst>
                <a:ext uri="{FF2B5EF4-FFF2-40B4-BE49-F238E27FC236}">
                  <a16:creationId xmlns:a16="http://schemas.microsoft.com/office/drawing/2014/main" id="{15894560-C4DA-ACD5-E647-0F08A0B5FF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" y="797"/>
              <a:ext cx="180" cy="25"/>
            </a:xfrm>
            <a:custGeom>
              <a:avLst/>
              <a:gdLst>
                <a:gd name="T0" fmla="*/ 44 w 44"/>
                <a:gd name="T1" fmla="*/ 6 h 6"/>
                <a:gd name="T2" fmla="*/ 25 w 44"/>
                <a:gd name="T3" fmla="*/ 6 h 6"/>
                <a:gd name="T4" fmla="*/ 20 w 44"/>
                <a:gd name="T5" fmla="*/ 6 h 6"/>
                <a:gd name="T6" fmla="*/ 0 w 4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">
                  <a:moveTo>
                    <a:pt x="44" y="6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3" y="6"/>
                    <a:pt x="0" y="0"/>
                    <a:pt x="0" y="0"/>
                  </a:cubicBezTo>
                </a:path>
              </a:pathLst>
            </a:custGeom>
            <a:grpFill/>
            <a:ln w="1905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1" name="Freeform 57">
              <a:extLst>
                <a:ext uri="{FF2B5EF4-FFF2-40B4-BE49-F238E27FC236}">
                  <a16:creationId xmlns:a16="http://schemas.microsoft.com/office/drawing/2014/main" id="{B0792205-CF26-573B-10E8-164EA2394C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0" y="773"/>
              <a:ext cx="36" cy="49"/>
            </a:xfrm>
            <a:custGeom>
              <a:avLst/>
              <a:gdLst>
                <a:gd name="T0" fmla="*/ 2 w 9"/>
                <a:gd name="T1" fmla="*/ 0 h 12"/>
                <a:gd name="T2" fmla="*/ 2 w 9"/>
                <a:gd name="T3" fmla="*/ 0 h 12"/>
                <a:gd name="T4" fmla="*/ 9 w 9"/>
                <a:gd name="T5" fmla="*/ 6 h 12"/>
                <a:gd name="T6" fmla="*/ 9 w 9"/>
                <a:gd name="T7" fmla="*/ 6 h 12"/>
                <a:gd name="T8" fmla="*/ 2 w 9"/>
                <a:gd name="T9" fmla="*/ 12 h 12"/>
                <a:gd name="T10" fmla="*/ 0 w 9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0"/>
                    <a:pt x="9" y="3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10"/>
                    <a:pt x="6" y="12"/>
                    <a:pt x="2" y="12"/>
                  </a:cubicBez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grpFill/>
            <a:ln w="1905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BFD1B732-9F2F-1DB5-20C5-6C34E23FC3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1" y="789"/>
              <a:ext cx="17" cy="12"/>
            </a:xfrm>
            <a:prstGeom prst="ellipse">
              <a:avLst/>
            </a:prstGeom>
            <a:grpFill/>
            <a:ln w="1905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3" name="Freeform 59">
              <a:extLst>
                <a:ext uri="{FF2B5EF4-FFF2-40B4-BE49-F238E27FC236}">
                  <a16:creationId xmlns:a16="http://schemas.microsoft.com/office/drawing/2014/main" id="{C7E00E42-ED94-D0EB-19C7-6967563F7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8" y="602"/>
              <a:ext cx="114" cy="228"/>
            </a:xfrm>
            <a:custGeom>
              <a:avLst/>
              <a:gdLst>
                <a:gd name="T0" fmla="*/ 24 w 28"/>
                <a:gd name="T1" fmla="*/ 56 h 56"/>
                <a:gd name="T2" fmla="*/ 4 w 28"/>
                <a:gd name="T3" fmla="*/ 56 h 56"/>
                <a:gd name="T4" fmla="*/ 0 w 28"/>
                <a:gd name="T5" fmla="*/ 52 h 56"/>
                <a:gd name="T6" fmla="*/ 0 w 28"/>
                <a:gd name="T7" fmla="*/ 4 h 56"/>
                <a:gd name="T8" fmla="*/ 4 w 28"/>
                <a:gd name="T9" fmla="*/ 0 h 56"/>
                <a:gd name="T10" fmla="*/ 24 w 28"/>
                <a:gd name="T11" fmla="*/ 0 h 56"/>
                <a:gd name="T12" fmla="*/ 28 w 28"/>
                <a:gd name="T13" fmla="*/ 4 h 56"/>
                <a:gd name="T14" fmla="*/ 28 w 28"/>
                <a:gd name="T15" fmla="*/ 52 h 56"/>
                <a:gd name="T16" fmla="*/ 24 w 2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56">
                  <a:moveTo>
                    <a:pt x="24" y="56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2" y="56"/>
                    <a:pt x="0" y="54"/>
                    <a:pt x="0" y="5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8" y="2"/>
                    <a:pt x="28" y="4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4"/>
                    <a:pt x="26" y="56"/>
                    <a:pt x="24" y="56"/>
                  </a:cubicBezTo>
                  <a:close/>
                </a:path>
              </a:pathLst>
            </a:custGeom>
            <a:grpFill/>
            <a:ln w="1905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77438560-2EEE-B3A6-2116-BCC83BE2675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964024" y="1921555"/>
            <a:ext cx="396000" cy="362254"/>
            <a:chOff x="3048" y="1310"/>
            <a:chExt cx="399" cy="365"/>
          </a:xfrm>
        </p:grpSpPr>
        <p:sp>
          <p:nvSpPr>
            <p:cNvPr id="115" name="Freeform 58">
              <a:extLst>
                <a:ext uri="{FF2B5EF4-FFF2-40B4-BE49-F238E27FC236}">
                  <a16:creationId xmlns:a16="http://schemas.microsoft.com/office/drawing/2014/main" id="{6C87A0F9-D333-5EF8-ED1B-7ACF37270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1" y="1414"/>
              <a:ext cx="51" cy="74"/>
            </a:xfrm>
            <a:custGeom>
              <a:avLst/>
              <a:gdLst>
                <a:gd name="T0" fmla="*/ 24 w 24"/>
                <a:gd name="T1" fmla="*/ 35 h 35"/>
                <a:gd name="T2" fmla="*/ 24 w 24"/>
                <a:gd name="T3" fmla="*/ 15 h 35"/>
                <a:gd name="T4" fmla="*/ 0 w 24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5">
                  <a:moveTo>
                    <a:pt x="24" y="35"/>
                  </a:moveTo>
                  <a:cubicBezTo>
                    <a:pt x="24" y="15"/>
                    <a:pt x="24" y="15"/>
                    <a:pt x="24" y="15"/>
                  </a:cubicBezTo>
                  <a:cubicBezTo>
                    <a:pt x="24" y="7"/>
                    <a:pt x="11" y="2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FFB81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6" name="Freeform 59">
              <a:extLst>
                <a:ext uri="{FF2B5EF4-FFF2-40B4-BE49-F238E27FC236}">
                  <a16:creationId xmlns:a16="http://schemas.microsoft.com/office/drawing/2014/main" id="{8F5F2DDD-1B93-45CF-57F3-E4887D55B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0" y="1310"/>
              <a:ext cx="59" cy="72"/>
            </a:xfrm>
            <a:custGeom>
              <a:avLst/>
              <a:gdLst>
                <a:gd name="T0" fmla="*/ 20 w 28"/>
                <a:gd name="T1" fmla="*/ 34 h 34"/>
                <a:gd name="T2" fmla="*/ 28 w 28"/>
                <a:gd name="T3" fmla="*/ 21 h 34"/>
                <a:gd name="T4" fmla="*/ 28 w 28"/>
                <a:gd name="T5" fmla="*/ 15 h 34"/>
                <a:gd name="T6" fmla="*/ 14 w 28"/>
                <a:gd name="T7" fmla="*/ 0 h 34"/>
                <a:gd name="T8" fmla="*/ 0 w 28"/>
                <a:gd name="T9" fmla="*/ 15 h 34"/>
                <a:gd name="T10" fmla="*/ 0 w 28"/>
                <a:gd name="T11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4">
                  <a:moveTo>
                    <a:pt x="20" y="34"/>
                  </a:moveTo>
                  <a:cubicBezTo>
                    <a:pt x="25" y="32"/>
                    <a:pt x="28" y="27"/>
                    <a:pt x="28" y="21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7"/>
                    <a:pt x="22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0"/>
                    <a:pt x="0" y="20"/>
                    <a:pt x="0" y="20"/>
                  </a:cubicBezTo>
                </a:path>
              </a:pathLst>
            </a:custGeom>
            <a:noFill/>
            <a:ln w="19050" cap="rnd">
              <a:solidFill>
                <a:srgbClr val="FFB81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7" name="Freeform 60">
              <a:extLst>
                <a:ext uri="{FF2B5EF4-FFF2-40B4-BE49-F238E27FC236}">
                  <a16:creationId xmlns:a16="http://schemas.microsoft.com/office/drawing/2014/main" id="{053F8ACC-1EB2-6299-BB5C-B1BDBCAC1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2" y="1335"/>
              <a:ext cx="59" cy="77"/>
            </a:xfrm>
            <a:custGeom>
              <a:avLst/>
              <a:gdLst>
                <a:gd name="T0" fmla="*/ 14 w 28"/>
                <a:gd name="T1" fmla="*/ 36 h 36"/>
                <a:gd name="T2" fmla="*/ 0 w 28"/>
                <a:gd name="T3" fmla="*/ 20 h 36"/>
                <a:gd name="T4" fmla="*/ 0 w 28"/>
                <a:gd name="T5" fmla="*/ 15 h 36"/>
                <a:gd name="T6" fmla="*/ 14 w 28"/>
                <a:gd name="T7" fmla="*/ 0 h 36"/>
                <a:gd name="T8" fmla="*/ 28 w 28"/>
                <a:gd name="T9" fmla="*/ 15 h 36"/>
                <a:gd name="T10" fmla="*/ 28 w 28"/>
                <a:gd name="T11" fmla="*/ 20 h 36"/>
                <a:gd name="T12" fmla="*/ 14 w 28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6">
                  <a:moveTo>
                    <a:pt x="14" y="36"/>
                  </a:moveTo>
                  <a:cubicBezTo>
                    <a:pt x="6" y="36"/>
                    <a:pt x="0" y="29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8" y="7"/>
                    <a:pt x="28" y="15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9"/>
                    <a:pt x="22" y="36"/>
                    <a:pt x="14" y="36"/>
                  </a:cubicBezTo>
                  <a:close/>
                </a:path>
              </a:pathLst>
            </a:custGeom>
            <a:noFill/>
            <a:ln w="19050" cap="rnd">
              <a:solidFill>
                <a:srgbClr val="FFB81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8" name="Freeform 61">
              <a:extLst>
                <a:ext uri="{FF2B5EF4-FFF2-40B4-BE49-F238E27FC236}">
                  <a16:creationId xmlns:a16="http://schemas.microsoft.com/office/drawing/2014/main" id="{47623503-AF15-2490-9A76-4EB8C1852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8" y="1437"/>
              <a:ext cx="146" cy="238"/>
            </a:xfrm>
            <a:custGeom>
              <a:avLst/>
              <a:gdLst>
                <a:gd name="T0" fmla="*/ 55 w 69"/>
                <a:gd name="T1" fmla="*/ 112 h 112"/>
                <a:gd name="T2" fmla="*/ 43 w 69"/>
                <a:gd name="T3" fmla="*/ 76 h 112"/>
                <a:gd name="T4" fmla="*/ 19 w 69"/>
                <a:gd name="T5" fmla="*/ 76 h 112"/>
                <a:gd name="T6" fmla="*/ 0 w 69"/>
                <a:gd name="T7" fmla="*/ 56 h 112"/>
                <a:gd name="T8" fmla="*/ 0 w 69"/>
                <a:gd name="T9" fmla="*/ 12 h 112"/>
                <a:gd name="T10" fmla="*/ 11 w 69"/>
                <a:gd name="T11" fmla="*/ 0 h 112"/>
                <a:gd name="T12" fmla="*/ 23 w 69"/>
                <a:gd name="T13" fmla="*/ 0 h 112"/>
                <a:gd name="T14" fmla="*/ 43 w 69"/>
                <a:gd name="T15" fmla="*/ 20 h 112"/>
                <a:gd name="T16" fmla="*/ 67 w 69"/>
                <a:gd name="T17" fmla="*/ 20 h 112"/>
                <a:gd name="T18" fmla="*/ 55 w 69"/>
                <a:gd name="T19" fmla="*/ 36 h 112"/>
                <a:gd name="T20" fmla="*/ 31 w 69"/>
                <a:gd name="T21" fmla="*/ 36 h 112"/>
                <a:gd name="T22" fmla="*/ 15 w 69"/>
                <a:gd name="T23" fmla="*/ 2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112">
                  <a:moveTo>
                    <a:pt x="55" y="112"/>
                  </a:moveTo>
                  <a:cubicBezTo>
                    <a:pt x="43" y="76"/>
                    <a:pt x="43" y="76"/>
                    <a:pt x="43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8" y="76"/>
                    <a:pt x="0" y="67"/>
                    <a:pt x="0" y="5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4" y="0"/>
                    <a:pt x="1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7" y="20"/>
                    <a:pt x="69" y="36"/>
                    <a:pt x="55" y="36"/>
                  </a:cubicBezTo>
                  <a:cubicBezTo>
                    <a:pt x="47" y="36"/>
                    <a:pt x="31" y="36"/>
                    <a:pt x="31" y="36"/>
                  </a:cubicBezTo>
                  <a:cubicBezTo>
                    <a:pt x="15" y="20"/>
                    <a:pt x="15" y="20"/>
                    <a:pt x="15" y="20"/>
                  </a:cubicBezTo>
                </a:path>
              </a:pathLst>
            </a:custGeom>
            <a:noFill/>
            <a:ln w="19050" cap="rnd">
              <a:solidFill>
                <a:srgbClr val="FFB81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9" name="Freeform 62">
              <a:extLst>
                <a:ext uri="{FF2B5EF4-FFF2-40B4-BE49-F238E27FC236}">
                  <a16:creationId xmlns:a16="http://schemas.microsoft.com/office/drawing/2014/main" id="{0185EC00-9048-4707-BCE2-060DFE42A0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7" y="1505"/>
              <a:ext cx="100" cy="170"/>
            </a:xfrm>
            <a:custGeom>
              <a:avLst/>
              <a:gdLst>
                <a:gd name="T0" fmla="*/ 0 w 47"/>
                <a:gd name="T1" fmla="*/ 0 h 80"/>
                <a:gd name="T2" fmla="*/ 0 w 47"/>
                <a:gd name="T3" fmla="*/ 20 h 80"/>
                <a:gd name="T4" fmla="*/ 16 w 47"/>
                <a:gd name="T5" fmla="*/ 20 h 80"/>
                <a:gd name="T6" fmla="*/ 31 w 47"/>
                <a:gd name="T7" fmla="*/ 28 h 80"/>
                <a:gd name="T8" fmla="*/ 47 w 47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80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23" y="20"/>
                    <a:pt x="29" y="22"/>
                    <a:pt x="31" y="28"/>
                  </a:cubicBezTo>
                  <a:cubicBezTo>
                    <a:pt x="47" y="80"/>
                    <a:pt x="47" y="80"/>
                    <a:pt x="47" y="80"/>
                  </a:cubicBezTo>
                </a:path>
              </a:pathLst>
            </a:custGeom>
            <a:noFill/>
            <a:ln w="19050" cap="rnd">
              <a:solidFill>
                <a:srgbClr val="FFB81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0" name="Line 63">
              <a:extLst>
                <a:ext uri="{FF2B5EF4-FFF2-40B4-BE49-F238E27FC236}">
                  <a16:creationId xmlns:a16="http://schemas.microsoft.com/office/drawing/2014/main" id="{222BD437-0FBA-0E2F-F0D8-48348FCDEA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33" y="1514"/>
              <a:ext cx="314" cy="0"/>
            </a:xfrm>
            <a:prstGeom prst="line">
              <a:avLst/>
            </a:prstGeom>
            <a:noFill/>
            <a:ln w="19050" cap="rnd">
              <a:solidFill>
                <a:srgbClr val="FFB81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1" name="Freeform 64">
              <a:extLst>
                <a:ext uri="{FF2B5EF4-FFF2-40B4-BE49-F238E27FC236}">
                  <a16:creationId xmlns:a16="http://schemas.microsoft.com/office/drawing/2014/main" id="{3F3F5146-6650-3226-6636-BC6C94D108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2" y="1378"/>
              <a:ext cx="193" cy="102"/>
            </a:xfrm>
            <a:custGeom>
              <a:avLst/>
              <a:gdLst>
                <a:gd name="T0" fmla="*/ 153 w 193"/>
                <a:gd name="T1" fmla="*/ 0 h 102"/>
                <a:gd name="T2" fmla="*/ 0 w 193"/>
                <a:gd name="T3" fmla="*/ 0 h 102"/>
                <a:gd name="T4" fmla="*/ 42 w 193"/>
                <a:gd name="T5" fmla="*/ 102 h 102"/>
                <a:gd name="T6" fmla="*/ 193 w 193"/>
                <a:gd name="T7" fmla="*/ 102 h 102"/>
                <a:gd name="T8" fmla="*/ 153 w 193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02">
                  <a:moveTo>
                    <a:pt x="153" y="0"/>
                  </a:moveTo>
                  <a:lnTo>
                    <a:pt x="0" y="0"/>
                  </a:lnTo>
                  <a:lnTo>
                    <a:pt x="42" y="102"/>
                  </a:lnTo>
                  <a:lnTo>
                    <a:pt x="193" y="102"/>
                  </a:lnTo>
                  <a:lnTo>
                    <a:pt x="153" y="0"/>
                  </a:lnTo>
                  <a:close/>
                </a:path>
              </a:pathLst>
            </a:custGeom>
            <a:noFill/>
            <a:ln w="19050" cap="rnd">
              <a:solidFill>
                <a:srgbClr val="FFB81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1EEA0C0C-A062-3A8A-1886-B2AFB90E4A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2" y="1514"/>
              <a:ext cx="1" cy="161"/>
            </a:xfrm>
            <a:prstGeom prst="ellipse">
              <a:avLst/>
            </a:prstGeom>
            <a:noFill/>
            <a:ln w="19050" cap="rnd">
              <a:solidFill>
                <a:srgbClr val="FFB81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5E1ED1BD-D938-655D-F133-41C33618F45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979515" y="4677888"/>
            <a:ext cx="395691" cy="396000"/>
            <a:chOff x="2113" y="3716"/>
            <a:chExt cx="1278" cy="1279"/>
          </a:xfrm>
        </p:grpSpPr>
        <p:sp>
          <p:nvSpPr>
            <p:cNvPr id="124" name="Freeform 43">
              <a:extLst>
                <a:ext uri="{FF2B5EF4-FFF2-40B4-BE49-F238E27FC236}">
                  <a16:creationId xmlns:a16="http://schemas.microsoft.com/office/drawing/2014/main" id="{7EB65F6D-3CEE-C37C-6114-3887EE67F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3" y="3716"/>
              <a:ext cx="1278" cy="1279"/>
            </a:xfrm>
            <a:custGeom>
              <a:avLst/>
              <a:gdLst>
                <a:gd name="T0" fmla="*/ 1628 w 1717"/>
                <a:gd name="T1" fmla="*/ 562 h 1716"/>
                <a:gd name="T2" fmla="*/ 1155 w 1717"/>
                <a:gd name="T3" fmla="*/ 562 h 1716"/>
                <a:gd name="T4" fmla="*/ 1155 w 1717"/>
                <a:gd name="T5" fmla="*/ 89 h 1716"/>
                <a:gd name="T6" fmla="*/ 1065 w 1717"/>
                <a:gd name="T7" fmla="*/ 0 h 1716"/>
                <a:gd name="T8" fmla="*/ 652 w 1717"/>
                <a:gd name="T9" fmla="*/ 0 h 1716"/>
                <a:gd name="T10" fmla="*/ 563 w 1717"/>
                <a:gd name="T11" fmla="*/ 89 h 1716"/>
                <a:gd name="T12" fmla="*/ 563 w 1717"/>
                <a:gd name="T13" fmla="*/ 562 h 1716"/>
                <a:gd name="T14" fmla="*/ 90 w 1717"/>
                <a:gd name="T15" fmla="*/ 562 h 1716"/>
                <a:gd name="T16" fmla="*/ 0 w 1717"/>
                <a:gd name="T17" fmla="*/ 651 h 1716"/>
                <a:gd name="T18" fmla="*/ 0 w 1717"/>
                <a:gd name="T19" fmla="*/ 1065 h 1716"/>
                <a:gd name="T20" fmla="*/ 90 w 1717"/>
                <a:gd name="T21" fmla="*/ 1154 h 1716"/>
                <a:gd name="T22" fmla="*/ 563 w 1717"/>
                <a:gd name="T23" fmla="*/ 1154 h 1716"/>
                <a:gd name="T24" fmla="*/ 563 w 1717"/>
                <a:gd name="T25" fmla="*/ 1627 h 1716"/>
                <a:gd name="T26" fmla="*/ 652 w 1717"/>
                <a:gd name="T27" fmla="*/ 1716 h 1716"/>
                <a:gd name="T28" fmla="*/ 1065 w 1717"/>
                <a:gd name="T29" fmla="*/ 1716 h 1716"/>
                <a:gd name="T30" fmla="*/ 1155 w 1717"/>
                <a:gd name="T31" fmla="*/ 1627 h 1716"/>
                <a:gd name="T32" fmla="*/ 1155 w 1717"/>
                <a:gd name="T33" fmla="*/ 1154 h 1716"/>
                <a:gd name="T34" fmla="*/ 1628 w 1717"/>
                <a:gd name="T35" fmla="*/ 1154 h 1716"/>
                <a:gd name="T36" fmla="*/ 1717 w 1717"/>
                <a:gd name="T37" fmla="*/ 1065 h 1716"/>
                <a:gd name="T38" fmla="*/ 1717 w 1717"/>
                <a:gd name="T39" fmla="*/ 651 h 1716"/>
                <a:gd name="T40" fmla="*/ 1628 w 1717"/>
                <a:gd name="T41" fmla="*/ 562 h 1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17" h="1716">
                  <a:moveTo>
                    <a:pt x="1628" y="562"/>
                  </a:moveTo>
                  <a:cubicBezTo>
                    <a:pt x="1155" y="562"/>
                    <a:pt x="1155" y="562"/>
                    <a:pt x="1155" y="562"/>
                  </a:cubicBezTo>
                  <a:cubicBezTo>
                    <a:pt x="1155" y="89"/>
                    <a:pt x="1155" y="89"/>
                    <a:pt x="1155" y="89"/>
                  </a:cubicBezTo>
                  <a:cubicBezTo>
                    <a:pt x="1155" y="40"/>
                    <a:pt x="1115" y="0"/>
                    <a:pt x="1065" y="0"/>
                  </a:cubicBezTo>
                  <a:cubicBezTo>
                    <a:pt x="652" y="0"/>
                    <a:pt x="652" y="0"/>
                    <a:pt x="652" y="0"/>
                  </a:cubicBezTo>
                  <a:cubicBezTo>
                    <a:pt x="603" y="0"/>
                    <a:pt x="563" y="40"/>
                    <a:pt x="563" y="89"/>
                  </a:cubicBezTo>
                  <a:cubicBezTo>
                    <a:pt x="563" y="562"/>
                    <a:pt x="563" y="562"/>
                    <a:pt x="563" y="562"/>
                  </a:cubicBezTo>
                  <a:cubicBezTo>
                    <a:pt x="90" y="562"/>
                    <a:pt x="90" y="562"/>
                    <a:pt x="90" y="562"/>
                  </a:cubicBezTo>
                  <a:cubicBezTo>
                    <a:pt x="40" y="562"/>
                    <a:pt x="0" y="602"/>
                    <a:pt x="0" y="651"/>
                  </a:cubicBezTo>
                  <a:cubicBezTo>
                    <a:pt x="0" y="1065"/>
                    <a:pt x="0" y="1065"/>
                    <a:pt x="0" y="1065"/>
                  </a:cubicBezTo>
                  <a:cubicBezTo>
                    <a:pt x="0" y="1114"/>
                    <a:pt x="40" y="1154"/>
                    <a:pt x="90" y="1154"/>
                  </a:cubicBezTo>
                  <a:cubicBezTo>
                    <a:pt x="563" y="1154"/>
                    <a:pt x="563" y="1154"/>
                    <a:pt x="563" y="1154"/>
                  </a:cubicBezTo>
                  <a:cubicBezTo>
                    <a:pt x="563" y="1627"/>
                    <a:pt x="563" y="1627"/>
                    <a:pt x="563" y="1627"/>
                  </a:cubicBezTo>
                  <a:cubicBezTo>
                    <a:pt x="563" y="1676"/>
                    <a:pt x="603" y="1716"/>
                    <a:pt x="652" y="1716"/>
                  </a:cubicBezTo>
                  <a:cubicBezTo>
                    <a:pt x="1065" y="1716"/>
                    <a:pt x="1065" y="1716"/>
                    <a:pt x="1065" y="1716"/>
                  </a:cubicBezTo>
                  <a:cubicBezTo>
                    <a:pt x="1115" y="1716"/>
                    <a:pt x="1155" y="1676"/>
                    <a:pt x="1155" y="1627"/>
                  </a:cubicBezTo>
                  <a:cubicBezTo>
                    <a:pt x="1155" y="1154"/>
                    <a:pt x="1155" y="1154"/>
                    <a:pt x="1155" y="1154"/>
                  </a:cubicBezTo>
                  <a:cubicBezTo>
                    <a:pt x="1628" y="1154"/>
                    <a:pt x="1628" y="1154"/>
                    <a:pt x="1628" y="1154"/>
                  </a:cubicBezTo>
                  <a:cubicBezTo>
                    <a:pt x="1677" y="1154"/>
                    <a:pt x="1717" y="1114"/>
                    <a:pt x="1717" y="1065"/>
                  </a:cubicBezTo>
                  <a:cubicBezTo>
                    <a:pt x="1717" y="651"/>
                    <a:pt x="1717" y="651"/>
                    <a:pt x="1717" y="651"/>
                  </a:cubicBezTo>
                  <a:cubicBezTo>
                    <a:pt x="1717" y="602"/>
                    <a:pt x="1677" y="562"/>
                    <a:pt x="1628" y="562"/>
                  </a:cubicBezTo>
                  <a:close/>
                </a:path>
              </a:pathLst>
            </a:custGeom>
            <a:grpFill/>
            <a:ln w="1905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5" name="Freeform 44">
              <a:extLst>
                <a:ext uri="{FF2B5EF4-FFF2-40B4-BE49-F238E27FC236}">
                  <a16:creationId xmlns:a16="http://schemas.microsoft.com/office/drawing/2014/main" id="{E3123A5C-B893-B178-43C2-39A146CA87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7" y="4201"/>
              <a:ext cx="970" cy="265"/>
            </a:xfrm>
            <a:custGeom>
              <a:avLst/>
              <a:gdLst>
                <a:gd name="T0" fmla="*/ 970 w 970"/>
                <a:gd name="T1" fmla="*/ 198 h 265"/>
                <a:gd name="T2" fmla="*/ 750 w 970"/>
                <a:gd name="T3" fmla="*/ 198 h 265"/>
                <a:gd name="T4" fmla="*/ 684 w 970"/>
                <a:gd name="T5" fmla="*/ 66 h 265"/>
                <a:gd name="T6" fmla="*/ 596 w 970"/>
                <a:gd name="T7" fmla="*/ 242 h 265"/>
                <a:gd name="T8" fmla="*/ 486 w 970"/>
                <a:gd name="T9" fmla="*/ 0 h 265"/>
                <a:gd name="T10" fmla="*/ 376 w 970"/>
                <a:gd name="T11" fmla="*/ 265 h 265"/>
                <a:gd name="T12" fmla="*/ 309 w 970"/>
                <a:gd name="T13" fmla="*/ 88 h 265"/>
                <a:gd name="T14" fmla="*/ 243 w 970"/>
                <a:gd name="T15" fmla="*/ 198 h 265"/>
                <a:gd name="T16" fmla="*/ 0 w 970"/>
                <a:gd name="T17" fmla="*/ 198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0" h="265">
                  <a:moveTo>
                    <a:pt x="970" y="198"/>
                  </a:moveTo>
                  <a:lnTo>
                    <a:pt x="750" y="198"/>
                  </a:lnTo>
                  <a:lnTo>
                    <a:pt x="684" y="66"/>
                  </a:lnTo>
                  <a:lnTo>
                    <a:pt x="596" y="242"/>
                  </a:lnTo>
                  <a:lnTo>
                    <a:pt x="486" y="0"/>
                  </a:lnTo>
                  <a:lnTo>
                    <a:pt x="376" y="265"/>
                  </a:lnTo>
                  <a:lnTo>
                    <a:pt x="309" y="88"/>
                  </a:lnTo>
                  <a:lnTo>
                    <a:pt x="243" y="198"/>
                  </a:lnTo>
                  <a:lnTo>
                    <a:pt x="0" y="198"/>
                  </a:lnTo>
                </a:path>
              </a:pathLst>
            </a:custGeom>
            <a:grpFill/>
            <a:ln w="1905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823931BC-868E-9974-5EEE-83B988BB2B39}"/>
              </a:ext>
            </a:extLst>
          </p:cNvPr>
          <p:cNvGrpSpPr/>
          <p:nvPr/>
        </p:nvGrpSpPr>
        <p:grpSpPr>
          <a:xfrm>
            <a:off x="7262215" y="3262871"/>
            <a:ext cx="311342" cy="435880"/>
            <a:chOff x="2239374" y="1174907"/>
            <a:chExt cx="450056" cy="672559"/>
          </a:xfrm>
        </p:grpSpPr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97F9C3CB-91A1-FB45-9B03-D5BC8A6BAE97}"/>
                </a:ext>
              </a:extLst>
            </p:cNvPr>
            <p:cNvSpPr/>
            <p:nvPr/>
          </p:nvSpPr>
          <p:spPr>
            <a:xfrm>
              <a:off x="2309573" y="1174907"/>
              <a:ext cx="379857" cy="198119"/>
            </a:xfrm>
            <a:custGeom>
              <a:avLst/>
              <a:gdLst>
                <a:gd name="connsiteX0" fmla="*/ 322421 w 379857"/>
                <a:gd name="connsiteY0" fmla="*/ 68961 h 198119"/>
                <a:gd name="connsiteX1" fmla="*/ 258413 w 379857"/>
                <a:gd name="connsiteY1" fmla="*/ 15335 h 198119"/>
                <a:gd name="connsiteX2" fmla="*/ 229457 w 379857"/>
                <a:gd name="connsiteY2" fmla="*/ 22193 h 198119"/>
                <a:gd name="connsiteX3" fmla="*/ 167069 w 379857"/>
                <a:gd name="connsiteY3" fmla="*/ 0 h 198119"/>
                <a:gd name="connsiteX4" fmla="*/ 84296 w 379857"/>
                <a:gd name="connsiteY4" fmla="*/ 44577 h 198119"/>
                <a:gd name="connsiteX5" fmla="*/ 76962 w 379857"/>
                <a:gd name="connsiteY5" fmla="*/ 44196 h 198119"/>
                <a:gd name="connsiteX6" fmla="*/ 0 w 379857"/>
                <a:gd name="connsiteY6" fmla="*/ 121158 h 198119"/>
                <a:gd name="connsiteX7" fmla="*/ 76962 w 379857"/>
                <a:gd name="connsiteY7" fmla="*/ 198120 h 198119"/>
                <a:gd name="connsiteX8" fmla="*/ 315087 w 379857"/>
                <a:gd name="connsiteY8" fmla="*/ 198120 h 198119"/>
                <a:gd name="connsiteX9" fmla="*/ 379857 w 379857"/>
                <a:gd name="connsiteY9" fmla="*/ 133350 h 198119"/>
                <a:gd name="connsiteX10" fmla="*/ 322326 w 379857"/>
                <a:gd name="connsiteY10" fmla="*/ 68961 h 19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9857" h="198119">
                  <a:moveTo>
                    <a:pt x="322421" y="68961"/>
                  </a:moveTo>
                  <a:cubicBezTo>
                    <a:pt x="316992" y="38481"/>
                    <a:pt x="290417" y="15335"/>
                    <a:pt x="258413" y="15335"/>
                  </a:cubicBezTo>
                  <a:cubicBezTo>
                    <a:pt x="248031" y="15335"/>
                    <a:pt x="238220" y="17812"/>
                    <a:pt x="229457" y="22193"/>
                  </a:cubicBezTo>
                  <a:cubicBezTo>
                    <a:pt x="212408" y="8382"/>
                    <a:pt x="190691" y="0"/>
                    <a:pt x="167069" y="0"/>
                  </a:cubicBezTo>
                  <a:cubicBezTo>
                    <a:pt x="132493" y="0"/>
                    <a:pt x="102108" y="17716"/>
                    <a:pt x="84296" y="44577"/>
                  </a:cubicBezTo>
                  <a:cubicBezTo>
                    <a:pt x="81915" y="44387"/>
                    <a:pt x="79438" y="44196"/>
                    <a:pt x="76962" y="44196"/>
                  </a:cubicBezTo>
                  <a:cubicBezTo>
                    <a:pt x="34481" y="44196"/>
                    <a:pt x="0" y="78677"/>
                    <a:pt x="0" y="121158"/>
                  </a:cubicBezTo>
                  <a:cubicBezTo>
                    <a:pt x="0" y="163640"/>
                    <a:pt x="34481" y="198120"/>
                    <a:pt x="76962" y="198120"/>
                  </a:cubicBezTo>
                  <a:lnTo>
                    <a:pt x="315087" y="198120"/>
                  </a:lnTo>
                  <a:cubicBezTo>
                    <a:pt x="350901" y="198120"/>
                    <a:pt x="379857" y="169069"/>
                    <a:pt x="379857" y="133350"/>
                  </a:cubicBezTo>
                  <a:cubicBezTo>
                    <a:pt x="379857" y="100013"/>
                    <a:pt x="354711" y="72676"/>
                    <a:pt x="322326" y="68961"/>
                  </a:cubicBezTo>
                  <a:close/>
                </a:path>
              </a:pathLst>
            </a:custGeom>
            <a:noFill/>
            <a:ln w="12700" cap="flat">
              <a:solidFill>
                <a:srgbClr val="FFB81C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C51696D1-414D-B2C8-4D8A-75B98E39796D}"/>
                </a:ext>
              </a:extLst>
            </p:cNvPr>
            <p:cNvSpPr/>
            <p:nvPr/>
          </p:nvSpPr>
          <p:spPr>
            <a:xfrm>
              <a:off x="2365675" y="1416841"/>
              <a:ext cx="248793" cy="248793"/>
            </a:xfrm>
            <a:custGeom>
              <a:avLst/>
              <a:gdLst>
                <a:gd name="connsiteX0" fmla="*/ 0 w 248793"/>
                <a:gd name="connsiteY0" fmla="*/ 124396 h 248793"/>
                <a:gd name="connsiteX1" fmla="*/ 124396 w 248793"/>
                <a:gd name="connsiteY1" fmla="*/ 248793 h 248793"/>
                <a:gd name="connsiteX2" fmla="*/ 248793 w 248793"/>
                <a:gd name="connsiteY2" fmla="*/ 124396 h 248793"/>
                <a:gd name="connsiteX3" fmla="*/ 124396 w 248793"/>
                <a:gd name="connsiteY3" fmla="*/ 0 h 248793"/>
                <a:gd name="connsiteX4" fmla="*/ 0 w 248793"/>
                <a:gd name="connsiteY4" fmla="*/ 124396 h 248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793" h="248793">
                  <a:moveTo>
                    <a:pt x="0" y="124396"/>
                  </a:moveTo>
                  <a:cubicBezTo>
                    <a:pt x="0" y="193072"/>
                    <a:pt x="55721" y="248793"/>
                    <a:pt x="124396" y="248793"/>
                  </a:cubicBezTo>
                  <a:cubicBezTo>
                    <a:pt x="193072" y="248793"/>
                    <a:pt x="248793" y="193072"/>
                    <a:pt x="248793" y="124396"/>
                  </a:cubicBezTo>
                  <a:cubicBezTo>
                    <a:pt x="248793" y="55721"/>
                    <a:pt x="193072" y="0"/>
                    <a:pt x="124396" y="0"/>
                  </a:cubicBezTo>
                  <a:cubicBezTo>
                    <a:pt x="55721" y="0"/>
                    <a:pt x="0" y="55721"/>
                    <a:pt x="0" y="124396"/>
                  </a:cubicBezTo>
                  <a:close/>
                </a:path>
              </a:pathLst>
            </a:custGeom>
            <a:noFill/>
            <a:ln w="12700" cap="flat">
              <a:solidFill>
                <a:srgbClr val="FFB81C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343C2AEB-E24D-6118-42E3-F7A71B7B740C}"/>
                </a:ext>
              </a:extLst>
            </p:cNvPr>
            <p:cNvSpPr/>
            <p:nvPr/>
          </p:nvSpPr>
          <p:spPr>
            <a:xfrm>
              <a:off x="2580368" y="1626677"/>
              <a:ext cx="87820" cy="220694"/>
            </a:xfrm>
            <a:custGeom>
              <a:avLst/>
              <a:gdLst>
                <a:gd name="connsiteX0" fmla="*/ 0 w 87820"/>
                <a:gd name="connsiteY0" fmla="*/ 0 h 220694"/>
                <a:gd name="connsiteX1" fmla="*/ 87821 w 87820"/>
                <a:gd name="connsiteY1" fmla="*/ 120301 h 220694"/>
                <a:gd name="connsiteX2" fmla="*/ 87821 w 87820"/>
                <a:gd name="connsiteY2" fmla="*/ 220694 h 220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820" h="220694">
                  <a:moveTo>
                    <a:pt x="0" y="0"/>
                  </a:moveTo>
                  <a:cubicBezTo>
                    <a:pt x="49435" y="19145"/>
                    <a:pt x="87821" y="72485"/>
                    <a:pt x="87821" y="120301"/>
                  </a:cubicBezTo>
                  <a:lnTo>
                    <a:pt x="87821" y="220694"/>
                  </a:lnTo>
                </a:path>
              </a:pathLst>
            </a:custGeom>
            <a:noFill/>
            <a:ln w="12700" cap="flat">
              <a:solidFill>
                <a:srgbClr val="FFB81C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21713CBF-5C4F-30FF-15C7-C889B4A0C253}"/>
                </a:ext>
              </a:extLst>
            </p:cNvPr>
            <p:cNvSpPr/>
            <p:nvPr/>
          </p:nvSpPr>
          <p:spPr>
            <a:xfrm>
              <a:off x="2239374" y="1603817"/>
              <a:ext cx="143160" cy="243649"/>
            </a:xfrm>
            <a:custGeom>
              <a:avLst/>
              <a:gdLst>
                <a:gd name="connsiteX0" fmla="*/ 0 w 143160"/>
                <a:gd name="connsiteY0" fmla="*/ 243650 h 243649"/>
                <a:gd name="connsiteX1" fmla="*/ 0 w 143160"/>
                <a:gd name="connsiteY1" fmla="*/ 143256 h 243649"/>
                <a:gd name="connsiteX2" fmla="*/ 143161 w 143160"/>
                <a:gd name="connsiteY2" fmla="*/ 0 h 243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160" h="243649">
                  <a:moveTo>
                    <a:pt x="0" y="243650"/>
                  </a:moveTo>
                  <a:lnTo>
                    <a:pt x="0" y="143256"/>
                  </a:lnTo>
                  <a:cubicBezTo>
                    <a:pt x="0" y="74867"/>
                    <a:pt x="63722" y="19050"/>
                    <a:pt x="143161" y="0"/>
                  </a:cubicBezTo>
                </a:path>
              </a:pathLst>
            </a:custGeom>
            <a:noFill/>
            <a:ln w="12700" cap="flat">
              <a:solidFill>
                <a:srgbClr val="FFB81C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F4CD7E96-AA85-855B-B411-95D5AED67264}"/>
                </a:ext>
              </a:extLst>
            </p:cNvPr>
            <p:cNvSpPr/>
            <p:nvPr/>
          </p:nvSpPr>
          <p:spPr>
            <a:xfrm>
              <a:off x="2348625" y="1782411"/>
              <a:ext cx="9525" cy="65055"/>
            </a:xfrm>
            <a:custGeom>
              <a:avLst/>
              <a:gdLst>
                <a:gd name="connsiteX0" fmla="*/ 0 w 9525"/>
                <a:gd name="connsiteY0" fmla="*/ 65056 h 65055"/>
                <a:gd name="connsiteX1" fmla="*/ 0 w 9525"/>
                <a:gd name="connsiteY1" fmla="*/ 0 h 65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65055">
                  <a:moveTo>
                    <a:pt x="0" y="65056"/>
                  </a:moveTo>
                  <a:lnTo>
                    <a:pt x="0" y="0"/>
                  </a:lnTo>
                </a:path>
              </a:pathLst>
            </a:custGeom>
            <a:ln w="12700" cap="flat">
              <a:solidFill>
                <a:srgbClr val="FFB81C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C6BE0680-E5F2-3AC3-427F-B9F1233EB806}"/>
                </a:ext>
              </a:extLst>
            </p:cNvPr>
            <p:cNvSpPr/>
            <p:nvPr/>
          </p:nvSpPr>
          <p:spPr>
            <a:xfrm>
              <a:off x="2559033" y="1782411"/>
              <a:ext cx="9525" cy="65055"/>
            </a:xfrm>
            <a:custGeom>
              <a:avLst/>
              <a:gdLst>
                <a:gd name="connsiteX0" fmla="*/ 0 w 9525"/>
                <a:gd name="connsiteY0" fmla="*/ 65056 h 65055"/>
                <a:gd name="connsiteX1" fmla="*/ 0 w 9525"/>
                <a:gd name="connsiteY1" fmla="*/ 0 h 65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65055">
                  <a:moveTo>
                    <a:pt x="0" y="65056"/>
                  </a:moveTo>
                  <a:lnTo>
                    <a:pt x="0" y="0"/>
                  </a:lnTo>
                </a:path>
              </a:pathLst>
            </a:custGeom>
            <a:ln w="12700" cap="flat">
              <a:solidFill>
                <a:srgbClr val="FFB81C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25173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1G3ygldpp7KrqE77Ne.6A"/>
</p:tagLst>
</file>

<file path=ppt/theme/theme1.xml><?xml version="1.0" encoding="utf-8"?>
<a:theme xmlns:a="http://schemas.openxmlformats.org/drawingml/2006/main" name="Theme1">
  <a:themeElements>
    <a:clrScheme name="Old_Ipsos">
      <a:dk1>
        <a:sysClr val="windowText" lastClr="000000"/>
      </a:dk1>
      <a:lt1>
        <a:sysClr val="window" lastClr="FFFFFF"/>
      </a:lt1>
      <a:dk2>
        <a:srgbClr val="419999"/>
      </a:dk2>
      <a:lt2>
        <a:srgbClr val="2F469C"/>
      </a:lt2>
      <a:accent1>
        <a:srgbClr val="002554"/>
      </a:accent1>
      <a:accent2>
        <a:srgbClr val="F1BE48"/>
      </a:accent2>
      <a:accent3>
        <a:srgbClr val="E87722"/>
      </a:accent3>
      <a:accent4>
        <a:srgbClr val="84329B"/>
      </a:accent4>
      <a:accent5>
        <a:srgbClr val="F14354"/>
      </a:accent5>
      <a:accent6>
        <a:srgbClr val="5FBD83"/>
      </a:accent6>
      <a:hlink>
        <a:srgbClr val="0563C1"/>
      </a:hlink>
      <a:folHlink>
        <a:srgbClr val="954F72"/>
      </a:folHlink>
    </a:clrScheme>
    <a:fontScheme name="ipsos_fonts_202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7EBF0"/>
        </a:solidFill>
        <a:ln>
          <a:noFill/>
        </a:ln>
      </a:spPr>
      <a:bodyPr rtlCol="0" anchor="t"/>
      <a:lstStyle>
        <a:defPPr algn="l">
          <a:lnSpc>
            <a:spcPct val="115000"/>
          </a:lnSpc>
          <a:spcBef>
            <a:spcPts val="400"/>
          </a:spcBef>
          <a:spcAft>
            <a:spcPts val="400"/>
          </a:spcAft>
          <a:defRPr sz="12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lnSpc>
            <a:spcPct val="115000"/>
          </a:lnSpc>
          <a:spcBef>
            <a:spcPts val="400"/>
          </a:spcBef>
          <a:spcAft>
            <a:spcPts val="400"/>
          </a:spcAft>
          <a:buSzPct val="100000"/>
          <a:defRPr sz="1200" dirty="0" smtClean="0"/>
        </a:defPPr>
      </a:lstStyle>
    </a:txDef>
  </a:objectDefaults>
  <a:extraClrSchemeLst/>
  <a:custClrLst>
    <a:custClr name="Green">
      <a:srgbClr val="2DB574"/>
    </a:custClr>
    <a:custClr name="Sky Blue">
      <a:srgbClr val="A5CEE3"/>
    </a:custClr>
    <a:custClr name="Lilac">
      <a:srgbClr val="E3D8F0"/>
    </a:custClr>
    <a:custClr name="Pastel Pink">
      <a:srgbClr val="FFE1EC"/>
    </a:custClr>
    <a:custClr name="Yellow Meringue">
      <a:srgbClr val="F3F0B9"/>
    </a:custClr>
    <a:custClr name="Delicate Turquoise">
      <a:srgbClr val="9FE5D8"/>
    </a:custClr>
    <a:custClr name=" -- ">
      <a:srgbClr val="FFFFFF"/>
    </a:custClr>
    <a:custClr name="Light Grey">
      <a:srgbClr val="E7EBF0"/>
    </a:custClr>
    <a:custClr name="Mid Grey">
      <a:srgbClr val="585858"/>
    </a:custClr>
  </a:custClrLst>
  <a:extLst>
    <a:ext uri="{05A4C25C-085E-4340-85A3-A5531E510DB2}">
      <thm15:themeFamily xmlns:thm15="http://schemas.microsoft.com/office/thememl/2012/main" name="Presentation8" id="{57548A5F-C6F3-40C1-9DBF-897F238064CF}" vid="{73C495CC-DFE9-4904-A17F-B19F8E4A67C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304</Words>
  <Application>Microsoft Office PowerPoint</Application>
  <PresentationFormat>Widescreen</PresentationFormat>
  <Paragraphs>40</Paragraphs>
  <Slides>2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Aptos</vt:lpstr>
      <vt:lpstr>Arial</vt:lpstr>
      <vt:lpstr>Arial Black</vt:lpstr>
      <vt:lpstr>Barlow</vt:lpstr>
      <vt:lpstr>Segoe UI</vt:lpstr>
      <vt:lpstr>Wingdings 2</vt:lpstr>
      <vt:lpstr>Theme1</vt:lpstr>
      <vt:lpstr>Diapositive think-cell</vt:lpstr>
      <vt:lpstr>Headline findings – type 1 diabetes</vt:lpstr>
      <vt:lpstr>Headline findings – type 2 diabetes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Taisie Lewis</dc:creator>
  <cp:lastModifiedBy>Katherine Fisher</cp:lastModifiedBy>
  <cp:revision>3</cp:revision>
  <dcterms:created xsi:type="dcterms:W3CDTF">2024-12-05T10:34:06Z</dcterms:created>
  <dcterms:modified xsi:type="dcterms:W3CDTF">2024-12-06T11:22:14Z</dcterms:modified>
</cp:coreProperties>
</file>